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77" r:id="rId2"/>
    <p:sldId id="691" r:id="rId3"/>
    <p:sldId id="257" r:id="rId4"/>
    <p:sldId id="572" r:id="rId5"/>
    <p:sldId id="566" r:id="rId6"/>
    <p:sldId id="605" r:id="rId7"/>
    <p:sldId id="604" r:id="rId8"/>
    <p:sldId id="606" r:id="rId9"/>
    <p:sldId id="608" r:id="rId10"/>
    <p:sldId id="618" r:id="rId11"/>
    <p:sldId id="607" r:id="rId12"/>
    <p:sldId id="609" r:id="rId13"/>
    <p:sldId id="610" r:id="rId14"/>
    <p:sldId id="613" r:id="rId15"/>
    <p:sldId id="685" r:id="rId16"/>
    <p:sldId id="686" r:id="rId17"/>
    <p:sldId id="687" r:id="rId18"/>
    <p:sldId id="688" r:id="rId19"/>
    <p:sldId id="615" r:id="rId20"/>
    <p:sldId id="616" r:id="rId21"/>
    <p:sldId id="689" r:id="rId22"/>
    <p:sldId id="626" r:id="rId23"/>
    <p:sldId id="625" r:id="rId24"/>
    <p:sldId id="627" r:id="rId25"/>
    <p:sldId id="617" r:id="rId26"/>
    <p:sldId id="630" r:id="rId27"/>
    <p:sldId id="690" r:id="rId28"/>
    <p:sldId id="632" r:id="rId29"/>
    <p:sldId id="641" r:id="rId30"/>
    <p:sldId id="642" r:id="rId31"/>
    <p:sldId id="643" r:id="rId32"/>
    <p:sldId id="645" r:id="rId33"/>
    <p:sldId id="649" r:id="rId34"/>
    <p:sldId id="651" r:id="rId35"/>
    <p:sldId id="654" r:id="rId36"/>
    <p:sldId id="655" r:id="rId37"/>
    <p:sldId id="656" r:id="rId38"/>
    <p:sldId id="657" r:id="rId39"/>
    <p:sldId id="653" r:id="rId40"/>
    <p:sldId id="658" r:id="rId41"/>
    <p:sldId id="652" r:id="rId42"/>
    <p:sldId id="650" r:id="rId43"/>
    <p:sldId id="661" r:id="rId44"/>
    <p:sldId id="662" r:id="rId45"/>
    <p:sldId id="663" r:id="rId46"/>
    <p:sldId id="665" r:id="rId47"/>
    <p:sldId id="664" r:id="rId48"/>
    <p:sldId id="666" r:id="rId49"/>
    <p:sldId id="668" r:id="rId50"/>
    <p:sldId id="667" r:id="rId51"/>
    <p:sldId id="633" r:id="rId52"/>
    <p:sldId id="267" r:id="rId53"/>
    <p:sldId id="693" r:id="rId54"/>
    <p:sldId id="535" r:id="rId55"/>
    <p:sldId id="692" r:id="rId56"/>
    <p:sldId id="694" r:id="rId57"/>
    <p:sldId id="635" r:id="rId58"/>
    <p:sldId id="669" r:id="rId59"/>
    <p:sldId id="671" r:id="rId60"/>
    <p:sldId id="670" r:id="rId61"/>
    <p:sldId id="672" r:id="rId62"/>
    <p:sldId id="673" r:id="rId63"/>
    <p:sldId id="674" r:id="rId64"/>
    <p:sldId id="637" r:id="rId65"/>
    <p:sldId id="675" r:id="rId66"/>
    <p:sldId id="676" r:id="rId67"/>
    <p:sldId id="638" r:id="rId68"/>
    <p:sldId id="677" r:id="rId69"/>
    <p:sldId id="636" r:id="rId70"/>
    <p:sldId id="678" r:id="rId71"/>
    <p:sldId id="679"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 id="257"/>
          </p14:sldIdLst>
        </p14:section>
        <p14:section name="I.0. Reminders" id="{16455F5C-E966-4C9C-80A1-8A6A7BCBDB81}">
          <p14:sldIdLst>
            <p14:sldId id="572"/>
            <p14:sldId id="566"/>
          </p14:sldIdLst>
        </p14:section>
        <p14:section name="I.1. A second toy problem" id="{AFA0BB4B-8EFD-4600-98FE-0C7B4E61F5AF}">
          <p14:sldIdLst>
            <p14:sldId id="605"/>
            <p14:sldId id="604"/>
            <p14:sldId id="606"/>
            <p14:sldId id="608"/>
            <p14:sldId id="618"/>
            <p14:sldId id="607"/>
            <p14:sldId id="609"/>
            <p14:sldId id="610"/>
          </p14:sldIdLst>
        </p14:section>
        <p14:section name="I.2. The V function" id="{D0E93DCB-94A2-46FB-A9D2-6D2574795170}">
          <p14:sldIdLst>
            <p14:sldId id="613"/>
            <p14:sldId id="685"/>
            <p14:sldId id="686"/>
          </p14:sldIdLst>
        </p14:section>
        <p14:section name="I.3. The Q function" id="{1560988A-4A1E-4428-873E-FF506382B406}">
          <p14:sldIdLst>
            <p14:sldId id="687"/>
            <p14:sldId id="688"/>
            <p14:sldId id="615"/>
          </p14:sldIdLst>
        </p14:section>
        <p14:section name="I.4. Training an agent" id="{051E8A9B-4AC1-4263-ADA2-162F997E8D09}">
          <p14:sldIdLst>
            <p14:sldId id="616"/>
            <p14:sldId id="689"/>
            <p14:sldId id="626"/>
            <p14:sldId id="625"/>
            <p14:sldId id="627"/>
            <p14:sldId id="617"/>
            <p14:sldId id="630"/>
            <p14:sldId id="690"/>
            <p14:sldId id="632"/>
          </p14:sldIdLst>
        </p14:section>
        <p14:section name="II.2. Using Deep Learning for RL" id="{DB3A0A21-C539-46CE-AB74-D5A67A0975D7}">
          <p14:sldIdLst>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Conclusion" id="{2C0CBC77-9287-4C2F-87BC-DEF9169B4A29}">
          <p14:sldIdLst>
            <p14:sldId id="633"/>
          </p14:sldIdLst>
        </p14:section>
        <p14:section name="References and watchlist" id="{0E83F52E-9C8A-4FF6-BEFC-1CAB6C90EBDB}">
          <p14:sldIdLst>
            <p14:sldId id="267"/>
            <p14:sldId id="693"/>
            <p14:sldId id="535"/>
            <p14:sldId id="692"/>
          </p14:sldIdLst>
        </p14:section>
        <p14:section name="III.3. Out-of-Scope: Actor-critic methods" id="{5F73D511-DA2E-4E4A-BC1C-A0EB43C35315}">
          <p14:sldIdLst>
            <p14:sldId id="694"/>
            <p14:sldId id="635"/>
            <p14:sldId id="669"/>
            <p14:sldId id="671"/>
            <p14:sldId id="670"/>
            <p14:sldId id="672"/>
            <p14:sldId id="673"/>
            <p14:sldId id="674"/>
          </p14:sldIdLst>
        </p14:section>
        <p14:section name="IV. Out-of-scope: Extensions for RL" id="{81147159-8E2A-49D2-A1FD-58D15353F292}">
          <p14:sldIdLst>
            <p14:sldId id="637"/>
            <p14:sldId id="675"/>
            <p14:sldId id="676"/>
            <p14:sldId id="638"/>
            <p14:sldId id="677"/>
            <p14:sldId id="636"/>
            <p14:sldId id="678"/>
            <p14:sldId id="6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0.png"/><Relationship Id="rId1" Type="http://schemas.openxmlformats.org/officeDocument/2006/relationships/image" Target="../media/image250.png"/><Relationship Id="rId4"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mc:AlternateContent xmlns:mc="http://schemas.openxmlformats.org/markup-compatibility/2006" xmlns:a14="http://schemas.microsoft.com/office/drawing/2010/main">
      <mc:Choice Requires="a14">
        <dgm:pt modelId="{8130C8D5-1FED-44FD-BF07-6D997BCDD15E}">
          <dgm:prSet phldrT="[Text]"/>
          <dgm:spPr/>
          <dgm:t>
            <a:bodyPr/>
            <a:lstStyle/>
            <a:p>
              <a:r>
                <a:rPr lang="en-US" dirty="0"/>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endParaRPr lang="en-GB" dirty="0"/>
            </a:p>
          </dgm:t>
        </dgm:pt>
      </mc:Choice>
      <mc:Fallback xmlns="">
        <dgm:pt modelId="{8130C8D5-1FED-44FD-BF07-6D997BCDD15E}">
          <dgm:prSet phldrT="[Text]"/>
          <dgm:spPr/>
          <dgm:t>
            <a:bodyPr/>
            <a:lstStyle/>
            <a:p>
              <a:r>
                <a:rPr lang="en-US" dirty="0"/>
                <a:t>State </a:t>
              </a:r>
              <a:r>
                <a:rPr lang="en-US" b="1" i="0">
                  <a:solidFill>
                    <a:srgbClr val="0070C0"/>
                  </a:solidFill>
                  <a:latin typeface="Cambria Math" panose="02040503050406030204" pitchFamily="18" charset="0"/>
                </a:rPr>
                <a:t>𝒔_𝒕</a:t>
              </a:r>
              <a:endParaRPr lang="en-GB" dirty="0"/>
            </a:p>
          </dgm:t>
        </dgm:pt>
      </mc:Fallback>
    </mc:AlternateConten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mc:AlternateContent xmlns:mc="http://schemas.openxmlformats.org/markup-compatibility/2006" xmlns:a14="http://schemas.microsoft.com/office/drawing/2010/main">
      <mc:Choice Requires="a14">
        <dgm:pt modelId="{0C54B352-6F81-44ED-BA8D-0455E1C9A5F3}">
          <dgm:prSet phldrT="[Text]"/>
          <dgm:spPr/>
          <dgm:t>
            <a:bodyPr/>
            <a:lstStyle/>
            <a:p>
              <a:r>
                <a:rPr lang="en-US" dirty="0"/>
                <a:t>Take action based on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endParaRPr lang="en-GB" dirty="0"/>
            </a:p>
          </dgm:t>
        </dgm:pt>
      </mc:Choice>
      <mc:Fallback xmlns="">
        <dgm:pt modelId="{0C54B352-6F81-44ED-BA8D-0455E1C9A5F3}">
          <dgm:prSet phldrT="[Text]"/>
          <dgm:spPr/>
          <dgm:t>
            <a:bodyPr/>
            <a:lstStyle/>
            <a:p>
              <a:r>
                <a:rPr lang="en-US" dirty="0"/>
                <a:t>Take action based on state </a:t>
              </a:r>
              <a:r>
                <a:rPr lang="en-US" b="1" i="0" dirty="0">
                  <a:solidFill>
                    <a:srgbClr val="7030A0"/>
                  </a:solidFill>
                  <a:latin typeface="Cambria Math" panose="02040503050406030204" pitchFamily="18" charset="0"/>
                </a:rPr>
                <a:t>𝒂_𝒕</a:t>
              </a:r>
              <a:endParaRPr lang="en-GB" dirty="0"/>
            </a:p>
          </dgm:t>
        </dgm:pt>
      </mc:Fallback>
    </mc:AlternateConten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mc:AlternateContent xmlns:mc="http://schemas.openxmlformats.org/markup-compatibility/2006" xmlns:a14="http://schemas.microsoft.com/office/drawing/2010/main">
      <mc:Choice Requires="a14">
        <dgm:pt modelId="{67B22B6C-E54E-49D6-A619-70C5FF6A6C53}">
          <dgm:prSet phldrT="[Text]"/>
          <dgm:spPr/>
          <dgm:t>
            <a:bodyPr/>
            <a:lstStyle/>
            <a:p>
              <a:r>
                <a:rPr lang="en-US" dirty="0"/>
                <a:t>Reward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d>
                    <m:dPr>
                      <m:ctrlPr>
                        <a:rPr lang="en-US" b="1" i="1" dirty="0" smtClean="0">
                          <a:solidFill>
                            <a:schemeClr val="accent2"/>
                          </a:solidFill>
                          <a:latin typeface="Cambria Math" panose="02040503050406030204" pitchFamily="18" charset="0"/>
                        </a:rPr>
                      </m:ctrlPr>
                    </m:dPr>
                    <m:e>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r>
                        <a:rPr lang="en-US" b="1" i="1" dirty="0" smtClean="0">
                          <a:solidFill>
                            <a:schemeClr val="accent2"/>
                          </a:solidFill>
                          <a:latin typeface="Cambria Math" panose="02040503050406030204" pitchFamily="18" charset="0"/>
                        </a:rPr>
                        <m:t>, </m:t>
                      </m:r>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𝒔</m:t>
                          </m:r>
                        </m:e>
                        <m:sub>
                          <m:r>
                            <a:rPr lang="en-US" b="1" i="1" dirty="0" smtClean="0">
                              <a:solidFill>
                                <a:srgbClr val="0070C0"/>
                              </a:solidFill>
                              <a:latin typeface="Cambria Math" panose="02040503050406030204" pitchFamily="18" charset="0"/>
                            </a:rPr>
                            <m:t>𝒕</m:t>
                          </m:r>
                        </m:sub>
                      </m:sSub>
                    </m:e>
                  </m:d>
                </m:oMath>
              </a14:m>
              <a:r>
                <a:rPr lang="en-US" dirty="0"/>
                <a:t> is given for taking action in said state</a:t>
              </a:r>
              <a:endParaRPr lang="en-GB" dirty="0"/>
            </a:p>
          </dgm:t>
        </dgm:pt>
      </mc:Choice>
      <mc:Fallback xmlns="">
        <dgm:pt modelId="{67B22B6C-E54E-49D6-A619-70C5FF6A6C53}">
          <dgm:prSet phldrT="[Text]"/>
          <dgm:spPr/>
          <dgm:t>
            <a:bodyPr/>
            <a:lstStyle/>
            <a:p>
              <a:r>
                <a:rPr lang="en-US" dirty="0"/>
                <a:t>Reward </a:t>
              </a:r>
              <a:r>
                <a:rPr lang="en-US" b="1" i="0" dirty="0">
                  <a:solidFill>
                    <a:schemeClr val="accent2"/>
                  </a:solidFill>
                  <a:latin typeface="Cambria Math" panose="02040503050406030204" pitchFamily="18" charset="0"/>
                </a:rPr>
                <a:t>𝑹_𝒕 (</a:t>
              </a:r>
              <a:r>
                <a:rPr lang="en-US" b="1" i="0" dirty="0">
                  <a:solidFill>
                    <a:srgbClr val="7030A0"/>
                  </a:solidFill>
                  <a:latin typeface="Cambria Math" panose="02040503050406030204" pitchFamily="18" charset="0"/>
                </a:rPr>
                <a:t>𝒂_𝒕</a:t>
              </a:r>
              <a:r>
                <a:rPr lang="en-US" b="1" i="0" dirty="0">
                  <a:solidFill>
                    <a:schemeClr val="accent2"/>
                  </a:solidFill>
                  <a:latin typeface="Cambria Math" panose="02040503050406030204" pitchFamily="18" charset="0"/>
                </a:rPr>
                <a:t>, </a:t>
              </a:r>
              <a:r>
                <a:rPr lang="en-US" b="1" i="0" dirty="0">
                  <a:solidFill>
                    <a:srgbClr val="0070C0"/>
                  </a:solidFill>
                  <a:latin typeface="Cambria Math" panose="02040503050406030204" pitchFamily="18" charset="0"/>
                </a:rPr>
                <a:t>𝒔_𝒕</a:t>
              </a:r>
              <a:r>
                <a:rPr lang="en-US" b="1" i="0" dirty="0">
                  <a:solidFill>
                    <a:schemeClr val="accent2"/>
                  </a:solidFill>
                  <a:latin typeface="Cambria Math" panose="02040503050406030204" pitchFamily="18" charset="0"/>
                </a:rPr>
                <a:t> )</a:t>
              </a:r>
              <a:r>
                <a:rPr lang="en-US" dirty="0"/>
                <a:t> is given for taking action in said state</a:t>
              </a:r>
              <a:endParaRPr lang="en-GB" dirty="0"/>
            </a:p>
          </dgm:t>
        </dgm:pt>
      </mc:Fallback>
    </mc:AlternateConten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mc:AlternateContent xmlns:mc="http://schemas.openxmlformats.org/markup-compatibility/2006" xmlns:a14="http://schemas.microsoft.com/office/drawing/2010/main">
      <mc:Choice Requires="a14">
        <dgm:pt modelId="{746681FA-2915-4564-97FE-075A719B27D3}">
          <dgm:prSet phldrT="[Text]"/>
          <dgm:spPr/>
          <dgm:t>
            <a:bodyPr/>
            <a:lstStyle/>
            <a:p>
              <a:r>
                <a:rPr lang="en-US" dirty="0"/>
                <a:t>Environment changes and a 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b="1" dirty="0">
                  <a:solidFill>
                    <a:srgbClr val="0070C0"/>
                  </a:solidFill>
                </a:rPr>
                <a:t> </a:t>
              </a:r>
              <a:r>
                <a:rPr lang="en-US" dirty="0"/>
                <a:t>is produced</a:t>
              </a:r>
              <a:endParaRPr lang="en-GB" dirty="0"/>
            </a:p>
          </dgm:t>
        </dgm:pt>
      </mc:Choice>
      <mc:Fallback xmlns="">
        <dgm:pt modelId="{746681FA-2915-4564-97FE-075A719B27D3}">
          <dgm:prSet phldrT="[Text]"/>
          <dgm:spPr/>
          <dgm:t>
            <a:bodyPr/>
            <a:lstStyle/>
            <a:p>
              <a:r>
                <a:rPr lang="en-US" dirty="0"/>
                <a:t>Environment changes and a new state </a:t>
              </a:r>
              <a:r>
                <a:rPr lang="en-US" b="1" i="0">
                  <a:solidFill>
                    <a:srgbClr val="0070C0"/>
                  </a:solidFill>
                  <a:latin typeface="Cambria Math" panose="02040503050406030204" pitchFamily="18" charset="0"/>
                </a:rPr>
                <a:t>𝒔_(𝒕+𝟏)</a:t>
              </a:r>
              <a:r>
                <a:rPr lang="en-US" b="1" dirty="0">
                  <a:solidFill>
                    <a:srgbClr val="0070C0"/>
                  </a:solidFill>
                </a:rPr>
                <a:t> </a:t>
              </a:r>
              <a:r>
                <a:rPr lang="en-US" dirty="0"/>
                <a:t>is produced</a:t>
              </a:r>
              <a:endParaRPr lang="en-GB" dirty="0"/>
            </a:p>
          </dgm:t>
        </dgm:pt>
      </mc:Fallback>
    </mc:AlternateConten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a:blipFill>
          <a:blip xmlns:r="http://schemas.openxmlformats.org/officeDocument/2006/relationships" r:embed="rId1"/>
          <a:stretch>
            <a:fillRect/>
          </a:stretch>
        </a:blipFill>
      </dgm:spPr>
      <dgm:t>
        <a:bodyPr/>
        <a:lstStyle/>
        <a:p>
          <a:r>
            <a:rPr lang="en-GB">
              <a:noFill/>
            </a:rPr>
            <a:t> </a:t>
          </a:r>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a:blipFill>
          <a:blip xmlns:r="http://schemas.openxmlformats.org/officeDocument/2006/relationships" r:embed="rId2"/>
          <a:stretch>
            <a:fillRect r="-1325"/>
          </a:stretch>
        </a:blipFill>
      </dgm:spPr>
      <dgm:t>
        <a:bodyPr/>
        <a:lstStyle/>
        <a:p>
          <a:r>
            <a:rPr lang="en-GB">
              <a:noFill/>
            </a:rPr>
            <a:t> </a:t>
          </a:r>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a:blipFill>
          <a:blip xmlns:r="http://schemas.openxmlformats.org/officeDocument/2006/relationships" r:embed="rId3"/>
          <a:stretch>
            <a:fillRect/>
          </a:stretch>
        </a:blipFill>
      </dgm:spPr>
      <dgm:t>
        <a:bodyPr/>
        <a:lstStyle/>
        <a:p>
          <a:r>
            <a:rPr lang="en-GB">
              <a:noFill/>
            </a:rPr>
            <a:t> </a:t>
          </a:r>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a:blipFill>
          <a:blip xmlns:r="http://schemas.openxmlformats.org/officeDocument/2006/relationships" r:embed="rId4"/>
          <a:stretch>
            <a:fillRect l="-664" r="-2876"/>
          </a:stretch>
        </a:blipFill>
      </dgm:spPr>
      <dgm:t>
        <a:bodyPr/>
        <a:lstStyle/>
        <a:p>
          <a:r>
            <a:rPr lang="en-GB">
              <a:noFill/>
            </a:rPr>
            <a:t> </a:t>
          </a:r>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64685" y="11187"/>
          <a:ext cx="4326303" cy="4326303"/>
        </a:xfrm>
        <a:prstGeom prst="circularArrow">
          <a:avLst>
            <a:gd name="adj1" fmla="val 4668"/>
            <a:gd name="adj2" fmla="val 272909"/>
            <a:gd name="adj3" fmla="val 13010994"/>
            <a:gd name="adj4" fmla="val 17909612"/>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1553984" y="9326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sub>
              </m:sSub>
            </m:oMath>
          </a14:m>
          <a:endParaRPr lang="en-GB" sz="2200" kern="1200" dirty="0"/>
        </a:p>
      </dsp:txBody>
      <dsp:txXfrm>
        <a:off x="1621050" y="160334"/>
        <a:ext cx="2613574" cy="1239721"/>
      </dsp:txXfrm>
    </dsp:sp>
    <dsp:sp modelId="{9D5B5D4E-DC31-4052-949A-AFB661440E7C}">
      <dsp:nvSpPr>
        <dsp:cNvPr id="0" name=""/>
        <dsp:cNvSpPr/>
      </dsp:nvSpPr>
      <dsp:spPr>
        <a:xfrm>
          <a:off x="3107414"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 based on state </a:t>
          </a:r>
          <a14:m xmlns:a14="http://schemas.microsoft.com/office/drawing/2010/main">
            <m:oMath xmlns:m="http://schemas.openxmlformats.org/officeDocument/2006/math">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oMath>
          </a14:m>
          <a:endParaRPr lang="en-GB" sz="2200" kern="1200" dirty="0"/>
        </a:p>
      </dsp:txBody>
      <dsp:txXfrm>
        <a:off x="3174480" y="1713764"/>
        <a:ext cx="2613574" cy="1239721"/>
      </dsp:txXfrm>
    </dsp:sp>
    <dsp:sp modelId="{F763F8CB-3B70-4177-8300-D68A9B0317AB}">
      <dsp:nvSpPr>
        <dsp:cNvPr id="0" name=""/>
        <dsp:cNvSpPr/>
      </dsp:nvSpPr>
      <dsp:spPr>
        <a:xfrm>
          <a:off x="1553984" y="3200129"/>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Reward </a:t>
          </a:r>
          <a14:m xmlns:a14="http://schemas.microsoft.com/office/drawing/2010/main">
            <m:oMath xmlns:m="http://schemas.openxmlformats.org/officeDocument/2006/math">
              <m:sSub>
                <m:sSubPr>
                  <m:ctrlPr>
                    <a:rPr lang="en-US" sz="2200" b="1" i="1" kern="1200" dirty="0" smtClean="0">
                      <a:solidFill>
                        <a:schemeClr val="accent2"/>
                      </a:solidFill>
                      <a:latin typeface="Cambria Math" panose="02040503050406030204" pitchFamily="18" charset="0"/>
                    </a:rPr>
                  </m:ctrlPr>
                </m:sSubPr>
                <m:e>
                  <m:r>
                    <a:rPr lang="en-US" sz="2200" b="1" i="1" kern="1200" dirty="0" smtClean="0">
                      <a:solidFill>
                        <a:schemeClr val="accent2"/>
                      </a:solidFill>
                      <a:latin typeface="Cambria Math" panose="02040503050406030204" pitchFamily="18" charset="0"/>
                    </a:rPr>
                    <m:t>𝑹</m:t>
                  </m:r>
                </m:e>
                <m:sub>
                  <m:r>
                    <a:rPr lang="en-US" sz="2200" b="1" i="1" kern="1200" dirty="0" smtClean="0">
                      <a:solidFill>
                        <a:schemeClr val="accent2"/>
                      </a:solidFill>
                      <a:latin typeface="Cambria Math" panose="02040503050406030204" pitchFamily="18" charset="0"/>
                    </a:rPr>
                    <m:t>𝒕</m:t>
                  </m:r>
                </m:sub>
              </m:sSub>
              <m:d>
                <m:dPr>
                  <m:ctrlPr>
                    <a:rPr lang="en-US" sz="2200" b="1" i="1" kern="1200" dirty="0" smtClean="0">
                      <a:solidFill>
                        <a:schemeClr val="accent2"/>
                      </a:solidFill>
                      <a:latin typeface="Cambria Math" panose="02040503050406030204" pitchFamily="18" charset="0"/>
                    </a:rPr>
                  </m:ctrlPr>
                </m:dPr>
                <m:e>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r>
                    <a:rPr lang="en-US" sz="2200" b="1" i="1" kern="1200" dirty="0" smtClean="0">
                      <a:solidFill>
                        <a:schemeClr val="accent2"/>
                      </a:solidFill>
                      <a:latin typeface="Cambria Math" panose="02040503050406030204" pitchFamily="18" charset="0"/>
                    </a:rPr>
                    <m:t>, </m:t>
                  </m:r>
                  <m:sSub>
                    <m:sSubPr>
                      <m:ctrlPr>
                        <a:rPr lang="en-US" sz="2200" b="1" i="1" kern="1200" dirty="0" smtClean="0">
                          <a:solidFill>
                            <a:srgbClr val="0070C0"/>
                          </a:solidFill>
                          <a:latin typeface="Cambria Math" panose="02040503050406030204" pitchFamily="18" charset="0"/>
                        </a:rPr>
                      </m:ctrlPr>
                    </m:sSubPr>
                    <m:e>
                      <m:r>
                        <a:rPr lang="en-US" sz="2200" b="1" i="1" kern="1200" dirty="0" smtClean="0">
                          <a:solidFill>
                            <a:srgbClr val="0070C0"/>
                          </a:solidFill>
                          <a:latin typeface="Cambria Math" panose="02040503050406030204" pitchFamily="18" charset="0"/>
                        </a:rPr>
                        <m:t>𝒔</m:t>
                      </m:r>
                    </m:e>
                    <m:sub>
                      <m:r>
                        <a:rPr lang="en-US" sz="2200" b="1" i="1" kern="1200" dirty="0" smtClean="0">
                          <a:solidFill>
                            <a:srgbClr val="0070C0"/>
                          </a:solidFill>
                          <a:latin typeface="Cambria Math" panose="02040503050406030204" pitchFamily="18" charset="0"/>
                        </a:rPr>
                        <m:t>𝒕</m:t>
                      </m:r>
                    </m:sub>
                  </m:sSub>
                </m:e>
              </m:d>
            </m:oMath>
          </a14:m>
          <a:r>
            <a:rPr lang="en-US" sz="2200" kern="1200" dirty="0"/>
            <a:t> is given for taking action in said state</a:t>
          </a:r>
          <a:endParaRPr lang="en-GB" sz="2200" kern="1200" dirty="0"/>
        </a:p>
      </dsp:txBody>
      <dsp:txXfrm>
        <a:off x="1621050" y="3267195"/>
        <a:ext cx="2613574" cy="1239721"/>
      </dsp:txXfrm>
    </dsp:sp>
    <dsp:sp modelId="{3E5910EA-13A8-493C-8981-3A52A2FE9CB0}">
      <dsp:nvSpPr>
        <dsp:cNvPr id="0" name=""/>
        <dsp:cNvSpPr/>
      </dsp:nvSpPr>
      <dsp:spPr>
        <a:xfrm>
          <a:off x="553"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changes and a new 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r>
                    <a:rPr lang="en-US" sz="2200" b="1" i="1" kern="1200" smtClean="0">
                      <a:solidFill>
                        <a:srgbClr val="0070C0"/>
                      </a:solidFill>
                      <a:latin typeface="Cambria Math" panose="02040503050406030204" pitchFamily="18" charset="0"/>
                    </a:rPr>
                    <m:t>+</m:t>
                  </m:r>
                  <m:r>
                    <a:rPr lang="en-US" sz="2200" b="1" i="1" kern="1200" smtClean="0">
                      <a:solidFill>
                        <a:srgbClr val="0070C0"/>
                      </a:solidFill>
                      <a:latin typeface="Cambria Math" panose="02040503050406030204" pitchFamily="18" charset="0"/>
                    </a:rPr>
                    <m:t>𝟏</m:t>
                  </m:r>
                </m:sub>
              </m:sSub>
            </m:oMath>
          </a14:m>
          <a:r>
            <a:rPr lang="en-US" sz="2200" b="1" kern="1200" dirty="0">
              <a:solidFill>
                <a:srgbClr val="0070C0"/>
              </a:solidFill>
            </a:rPr>
            <a:t> </a:t>
          </a:r>
          <a:r>
            <a:rPr lang="en-US" sz="2200" kern="1200" dirty="0"/>
            <a:t>is produced</a:t>
          </a:r>
          <a:endParaRPr lang="en-GB" sz="2200" kern="1200" dirty="0"/>
        </a:p>
      </dsp:txBody>
      <dsp:txXfrm>
        <a:off x="67619" y="1713764"/>
        <a:ext cx="2613574" cy="123972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35.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arxiv.org/abs/1312.5602" TargetMode="External"/><Relationship Id="rId2" Type="http://schemas.openxmlformats.org/officeDocument/2006/relationships/hyperlink" Target="http://www.incompleteideas.net/book/RLbook2020.pdf" TargetMode="External"/><Relationship Id="rId1" Type="http://schemas.openxmlformats.org/officeDocument/2006/relationships/slideLayout" Target="../slideLayouts/slideLayout2.xml"/><Relationship Id="rId4" Type="http://schemas.openxmlformats.org/officeDocument/2006/relationships/hyperlink" Target="https://blog.bostondynamics.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www.ualberta.ca/admissions-programs/online-courses/reinforcement-learning/index.html" TargetMode="External"/><Relationship Id="rId2" Type="http://schemas.openxmlformats.org/officeDocument/2006/relationships/hyperlink" Target="https://scholar.google.ca/citations?user=6m4wv6gAAAAJ&amp;hl=en"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MIgrCgAAAAJ&amp;hl=en" TargetMode="External"/><Relationship Id="rId5" Type="http://schemas.openxmlformats.org/officeDocument/2006/relationships/hyperlink" Target="https://people.cs.umass.edu/~barto/" TargetMode="External"/><Relationship Id="rId4" Type="http://schemas.openxmlformats.org/officeDocument/2006/relationships/hyperlink" Target="http://www.incompleteideas.net/book/RLbook2020.pdf"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scholar.google.com/citations?user=-8DNE4UAAAAJ&amp;hl=en" TargetMode="External"/><Relationship Id="rId2" Type="http://schemas.openxmlformats.org/officeDocument/2006/relationships/hyperlink" Target="https://www.davidsilver.uk/"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rLdfJ1gAAAAJ&amp;hl=en" TargetMode="External"/><Relationship Id="rId5" Type="http://schemas.openxmlformats.org/officeDocument/2006/relationships/hyperlink" Target="http://www.cs.toronto.edu/~vmnih" TargetMode="External"/><Relationship Id="rId4" Type="http://schemas.openxmlformats.org/officeDocument/2006/relationships/hyperlink" Target="https://www.davidsilver.uk/teachin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hyperlink" Target="https://jonathan-hui.medium.com/alphago-zero-a-game-changer-14ef6e45eba5"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30.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W11S2 Introduction to</a:t>
            </a:r>
            <a:br>
              <a:rPr lang="en-US" dirty="0"/>
            </a:br>
            <a:r>
              <a:rPr lang="en-US" dirty="0"/>
              <a:t>Reinforcement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AEE5F-953B-4ECD-BC85-FBB5C675FDFB}"/>
              </a:ext>
            </a:extLst>
          </p:cNvPr>
          <p:cNvPicPr>
            <a:picLocks noChangeAspect="1"/>
          </p:cNvPicPr>
          <p:nvPr/>
        </p:nvPicPr>
        <p:blipFill rotWithShape="1">
          <a:blip r:embed="rId2"/>
          <a:srcRect l="56987" t="37128" r="29679" b="28080"/>
          <a:stretch/>
        </p:blipFill>
        <p:spPr>
          <a:xfrm>
            <a:off x="7050885" y="2114789"/>
            <a:ext cx="5141115" cy="4192222"/>
          </a:xfrm>
          <a:prstGeom prst="rect">
            <a:avLst/>
          </a:prstGeom>
        </p:spPr>
      </p:pic>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3"/>
                <a:stretch>
                  <a:fillRect l="-2083" t="-1937"/>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23B454FC-1476-458C-BEEF-08BD589114B4}"/>
              </a:ext>
            </a:extLst>
          </p:cNvPr>
          <p:cNvCxnSpPr/>
          <p:nvPr/>
        </p:nvCxnSpPr>
        <p:spPr>
          <a:xfrm flipV="1">
            <a:off x="7916985" y="3133969"/>
            <a:ext cx="0" cy="3829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0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𝒂</m:t>
                        </m:r>
                      </m:e>
                      <m:sub>
                        <m:r>
                          <a:rPr lang="en-US" b="1" i="1">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GB"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r>
                  <a:rPr lang="en-GB" dirty="0"/>
                  <a:t>Otherwise, move the use to next square and this becomes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cxnSp>
        <p:nvCxnSpPr>
          <p:cNvPr id="5" name="Straight Arrow Connector 4">
            <a:extLst>
              <a:ext uri="{FF2B5EF4-FFF2-40B4-BE49-F238E27FC236}">
                <a16:creationId xmlns:a16="http://schemas.microsoft.com/office/drawing/2014/main" id="{5B309E45-72A8-4D68-9162-6734EE0DD4DB}"/>
              </a:ext>
            </a:extLst>
          </p:cNvPr>
          <p:cNvCxnSpPr>
            <a:cxnSpLocks/>
          </p:cNvCxnSpPr>
          <p:nvPr/>
        </p:nvCxnSpPr>
        <p:spPr>
          <a:xfrm>
            <a:off x="7916985" y="3516923"/>
            <a:ext cx="50018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541362-A8AA-464D-B350-469D0E6EFF51}"/>
                  </a:ext>
                </a:extLst>
              </p:cNvPr>
              <p:cNvSpPr txBox="1"/>
              <p:nvPr/>
            </p:nvSpPr>
            <p:spPr>
              <a:xfrm>
                <a:off x="509255" y="6180337"/>
                <a:ext cx="680664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sub>
                      </m:sSub>
                      <m:r>
                        <a:rPr lang="en-US" sz="2800" b="1" i="1" smtClean="0">
                          <a:solidFill>
                            <a:srgbClr val="0070C0"/>
                          </a:solidFill>
                          <a:latin typeface="Cambria Math" panose="02040503050406030204" pitchFamily="18" charset="0"/>
                        </a:rPr>
                        <m:t>=</m:t>
                      </m:r>
                      <m:d>
                        <m:dPr>
                          <m:ctrlPr>
                            <a:rPr lang="en-US" sz="2800" b="1" i="1" smtClean="0">
                              <a:solidFill>
                                <a:srgbClr val="0070C0"/>
                              </a:solidFill>
                              <a:latin typeface="Cambria Math" panose="02040503050406030204" pitchFamily="18" charset="0"/>
                            </a:rPr>
                          </m:ctrlPr>
                        </m:dPr>
                        <m:e>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e>
                      </m:d>
                      <m:r>
                        <a:rPr lang="en-US" sz="2800" b="0" i="1" smtClean="0">
                          <a:latin typeface="Cambria Math" panose="02040503050406030204" pitchFamily="18" charset="0"/>
                        </a:rPr>
                        <m:t>+</m:t>
                      </m:r>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𝒂</m:t>
                          </m:r>
                        </m:e>
                        <m:sub>
                          <m:r>
                            <a:rPr lang="en-US" sz="2800" b="1" i="1" smtClean="0">
                              <a:solidFill>
                                <a:srgbClr val="7030A0"/>
                              </a:solidFill>
                              <a:latin typeface="Cambria Math" panose="02040503050406030204" pitchFamily="18" charset="0"/>
                            </a:rPr>
                            <m:t>𝒕</m:t>
                          </m:r>
                        </m:sub>
                      </m:sSub>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𝑬𝒂𝒔𝒕</m:t>
                      </m:r>
                      <m:r>
                        <a:rPr lang="en-US" sz="2800" b="0" i="1" smtClean="0">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sub>
                      </m:sSub>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𝟐</m:t>
                      </m:r>
                      <m:r>
                        <a:rPr lang="en-US" sz="2800" b="1" i="1" smtClean="0">
                          <a:solidFill>
                            <a:srgbClr val="0070C0"/>
                          </a:solidFill>
                          <a:latin typeface="Cambria Math" panose="02040503050406030204" pitchFamily="18" charset="0"/>
                        </a:rPr>
                        <m:t>)</m:t>
                      </m:r>
                    </m:oMath>
                  </m:oMathPara>
                </a14:m>
                <a:endParaRPr lang="en-GB" sz="2800" b="1" dirty="0"/>
              </a:p>
            </p:txBody>
          </p:sp>
        </mc:Choice>
        <mc:Fallback xmlns="">
          <p:sp>
            <p:nvSpPr>
              <p:cNvPr id="3" name="TextBox 2">
                <a:extLst>
                  <a:ext uri="{FF2B5EF4-FFF2-40B4-BE49-F238E27FC236}">
                    <a16:creationId xmlns:a16="http://schemas.microsoft.com/office/drawing/2014/main" id="{DB541362-A8AA-464D-B350-469D0E6EFF51}"/>
                  </a:ext>
                </a:extLst>
              </p:cNvPr>
              <p:cNvSpPr txBox="1">
                <a:spLocks noRot="1" noChangeAspect="1" noMove="1" noResize="1" noEditPoints="1" noAdjustHandles="1" noChangeArrowheads="1" noChangeShapeType="1" noTextEdit="1"/>
              </p:cNvSpPr>
              <p:nvPr/>
            </p:nvSpPr>
            <p:spPr>
              <a:xfrm>
                <a:off x="509255" y="6180337"/>
                <a:ext cx="6806644"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36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r="-109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D2B5B9C-EFD5-494E-8EC1-D0099AD8661C}"/>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spTree>
    <p:extLst>
      <p:ext uri="{BB962C8B-B14F-4D97-AF65-F5344CB8AC3E}">
        <p14:creationId xmlns:p14="http://schemas.microsoft.com/office/powerpoint/2010/main" val="123518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199" y="1825624"/>
                <a:ext cx="10993017"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r>
                  <a:rPr lang="en-GB" dirty="0"/>
                  <a:t>The </a:t>
                </a:r>
                <a:r>
                  <a:rPr lang="en-GB" b="1" dirty="0">
                    <a:solidFill>
                      <a:schemeClr val="accent2"/>
                    </a:solidFill>
                  </a:rPr>
                  <a:t>cumulated reward/gain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0" smtClean="0">
                            <a:solidFill>
                              <a:schemeClr val="accent2"/>
                            </a:solidFill>
                            <a:latin typeface="Cambria Math" panose="02040503050406030204" pitchFamily="18" charset="0"/>
                          </a:rPr>
                          <m:t>𝐆</m:t>
                        </m:r>
                      </m:e>
                      <m:sub>
                        <m:r>
                          <a:rPr lang="en-US" b="1" i="0" smtClean="0">
                            <a:solidFill>
                              <a:schemeClr val="accent2"/>
                            </a:solidFill>
                            <a:latin typeface="Cambria Math" panose="02040503050406030204" pitchFamily="18" charset="0"/>
                          </a:rPr>
                          <m:t>𝐭</m:t>
                        </m:r>
                      </m:sub>
                    </m:sSub>
                    <m:r>
                      <a:rPr lang="en-US" b="1" i="0" smtClean="0">
                        <a:solidFill>
                          <a:schemeClr val="accent2"/>
                        </a:solidFill>
                        <a:latin typeface="Cambria Math" panose="02040503050406030204" pitchFamily="18" charset="0"/>
                      </a:rPr>
                      <m:t>= </m:t>
                    </m:r>
                    <m:nary>
                      <m:naryPr>
                        <m:chr m:val="∑"/>
                        <m:supHide m:val="on"/>
                        <m:ctrlPr>
                          <a:rPr lang="en-US" b="1" i="1" smtClean="0">
                            <a:solidFill>
                              <a:schemeClr val="accent2"/>
                            </a:solidFill>
                            <a:latin typeface="Cambria Math" panose="02040503050406030204" pitchFamily="18" charset="0"/>
                          </a:rPr>
                        </m:ctrlPr>
                      </m:naryPr>
                      <m:sub>
                        <m:r>
                          <a:rPr lang="en-US" b="1" i="1" smtClean="0">
                            <a:solidFill>
                              <a:schemeClr val="accent2"/>
                            </a:solidFill>
                            <a:latin typeface="Cambria Math" panose="02040503050406030204" pitchFamily="18" charset="0"/>
                          </a:rPr>
                          <m:t>𝒕</m:t>
                        </m:r>
                      </m:sub>
                      <m:sup/>
                      <m:e>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e>
                    </m:nary>
                  </m:oMath>
                </a14:m>
                <a:r>
                  <a:rPr lang="en-GB" b="1" dirty="0">
                    <a:solidFill>
                      <a:schemeClr val="accent2"/>
                    </a:solidFill>
                  </a:rPr>
                  <a:t> </a:t>
                </a:r>
                <a:r>
                  <a:rPr lang="en-GB" dirty="0"/>
                  <a:t>will be equal to minus 1 times the number of steps taken to get from the start square to the goal square.</a:t>
                </a:r>
              </a:p>
              <a:p>
                <a:r>
                  <a:rPr lang="en-GB" dirty="0"/>
                  <a:t>Maximizing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a:solidFill>
                              <a:schemeClr val="accent2"/>
                            </a:solidFill>
                            <a:latin typeface="Cambria Math" panose="02040503050406030204" pitchFamily="18" charset="0"/>
                          </a:rPr>
                          <m:t>𝐆</m:t>
                        </m:r>
                      </m:e>
                      <m:sub>
                        <m:r>
                          <a:rPr lang="en-US" b="1">
                            <a:solidFill>
                              <a:schemeClr val="accent2"/>
                            </a:solidFill>
                            <a:latin typeface="Cambria Math" panose="02040503050406030204" pitchFamily="18" charset="0"/>
                          </a:rPr>
                          <m:t>𝐭</m:t>
                        </m:r>
                      </m:sub>
                    </m:sSub>
                    <m:r>
                      <a:rPr lang="en-US" b="1">
                        <a:solidFill>
                          <a:schemeClr val="accent2"/>
                        </a:solidFill>
                        <a:latin typeface="Cambria Math" panose="02040503050406030204" pitchFamily="18" charset="0"/>
                      </a:rPr>
                      <m:t>= </m:t>
                    </m:r>
                    <m:nary>
                      <m:naryPr>
                        <m:chr m:val="∑"/>
                        <m:supHide m:val="on"/>
                        <m:ctrlPr>
                          <a:rPr lang="en-US" b="1" i="1">
                            <a:solidFill>
                              <a:schemeClr val="accent2"/>
                            </a:solidFill>
                            <a:latin typeface="Cambria Math" panose="02040503050406030204" pitchFamily="18" charset="0"/>
                          </a:rPr>
                        </m:ctrlPr>
                      </m:naryPr>
                      <m:sub>
                        <m:r>
                          <a:rPr lang="en-US" b="1" i="1">
                            <a:solidFill>
                              <a:schemeClr val="accent2"/>
                            </a:solidFill>
                            <a:latin typeface="Cambria Math" panose="02040503050406030204" pitchFamily="18" charset="0"/>
                          </a:rPr>
                          <m:t>𝒕</m:t>
                        </m:r>
                      </m:sub>
                      <m:sup/>
                      <m:e>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e>
                    </m:nary>
                  </m:oMath>
                </a14:m>
                <a:r>
                  <a:rPr lang="en-GB" dirty="0"/>
                  <a:t> is then strictly equivalent to </a:t>
                </a:r>
                <a:r>
                  <a:rPr lang="en-GB" b="1" dirty="0"/>
                  <a:t>finding the shortest path out of the maze</a:t>
                </a:r>
                <a:r>
                  <a:rPr lang="en-GB" dirty="0"/>
                  <a:t>.</a:t>
                </a:r>
              </a:p>
              <a:p>
                <a:r>
                  <a:rPr lang="en-GB" dirty="0"/>
                  <a:t>This will be our </a:t>
                </a:r>
                <a:r>
                  <a:rPr lang="en-GB" b="1" dirty="0"/>
                  <a:t>RL framework </a:t>
                </a:r>
                <a:r>
                  <a:rPr lang="en-GB" dirty="0"/>
                  <a:t>for this task.</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199" y="1825624"/>
                <a:ext cx="10993017" cy="5032375"/>
              </a:xfrm>
              <a:blipFill>
                <a:blip r:embed="rId2"/>
                <a:stretch>
                  <a:fillRect l="-1109" t="-1937" r="-887"/>
                </a:stretch>
              </a:blipFill>
            </p:spPr>
            <p:txBody>
              <a:bodyPr/>
              <a:lstStyle/>
              <a:p>
                <a:r>
                  <a:rPr lang="en-GB">
                    <a:noFill/>
                  </a:rPr>
                  <a:t> </a:t>
                </a:r>
              </a:p>
            </p:txBody>
          </p:sp>
        </mc:Fallback>
      </mc:AlternateContent>
    </p:spTree>
    <p:extLst>
      <p:ext uri="{BB962C8B-B14F-4D97-AF65-F5344CB8AC3E}">
        <p14:creationId xmlns:p14="http://schemas.microsoft.com/office/powerpoint/2010/main" val="269868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392385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 in the same way as regularization.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This function is used to </a:t>
                </a:r>
                <a:r>
                  <a:rPr lang="en-GB" b="1" dirty="0"/>
                  <a:t>evaluate the goodness/badness of a state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𝒕</m:t>
                        </m:r>
                      </m:sub>
                    </m:sSub>
                  </m:oMath>
                </a14:m>
                <a:r>
                  <a:rPr lang="en-GB" dirty="0"/>
                  <a:t>, and </a:t>
                </a:r>
                <a:r>
                  <a:rPr lang="en-GB" b="1" dirty="0"/>
                  <a:t>can help to identify the best action to use in a given state</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816"/>
                </a:stretch>
              </a:blipFill>
            </p:spPr>
            <p:txBody>
              <a:bodyPr/>
              <a:lstStyle/>
              <a:p>
                <a:r>
                  <a:rPr lang="en-GB">
                    <a:noFill/>
                  </a:rPr>
                  <a:t> </a:t>
                </a:r>
              </a:p>
            </p:txBody>
          </p:sp>
        </mc:Fallback>
      </mc:AlternateContent>
    </p:spTree>
    <p:extLst>
      <p:ext uri="{BB962C8B-B14F-4D97-AF65-F5344CB8AC3E}">
        <p14:creationId xmlns:p14="http://schemas.microsoft.com/office/powerpoint/2010/main" val="397147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Optimization with 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dirty="0"/>
                  <a:t>The </a:t>
                </a:r>
                <a:r>
                  <a:rPr lang="en-US" b="1" dirty="0">
                    <a:solidFill>
                      <a:schemeClr val="accent4">
                        <a:lumMod val="50000"/>
                      </a:schemeClr>
                    </a:solidFill>
                  </a:rPr>
                  <a:t>value function V </a:t>
                </a:r>
                <a:r>
                  <a:rPr lang="en-US" dirty="0"/>
                  <a:t>can be used to rewrite our optimization problem, one step at a time.</a:t>
                </a:r>
              </a:p>
              <a:p>
                <a:pPr marL="0" indent="0">
                  <a:buNone/>
                </a:pPr>
                <a:r>
                  <a:rPr lang="en-US" dirty="0"/>
                  <a:t>Let us assume we are current at time </a:t>
                </a:r>
                <a14:m>
                  <m:oMath xmlns:m="http://schemas.openxmlformats.org/officeDocument/2006/math">
                    <m:r>
                      <a:rPr lang="en-US" i="1" dirty="0" smtClean="0">
                        <a:latin typeface="Cambria Math" panose="02040503050406030204" pitchFamily="18" charset="0"/>
                      </a:rPr>
                      <m:t>𝑡</m:t>
                    </m:r>
                  </m:oMath>
                </a14:m>
                <a:r>
                  <a:rPr lang="en-US" dirty="0"/>
                  <a:t>, in </a:t>
                </a:r>
                <a:r>
                  <a:rPr lang="en-GB"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a:t>
                </a:r>
              </a:p>
              <a:p>
                <a:pPr marL="0" indent="0">
                  <a:buNone/>
                </a:pPr>
                <a:r>
                  <a:rPr lang="en-GB" dirty="0"/>
                  <a:t>The best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b="1" dirty="0">
                    <a:solidFill>
                      <a:srgbClr val="7030A0"/>
                    </a:solidFill>
                  </a:rPr>
                  <a:t> </a:t>
                </a:r>
                <a:r>
                  <a:rPr lang="en-GB" dirty="0"/>
                  <a:t>to use in this current state will simply maximize</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new </a:t>
                </a:r>
                <a:r>
                  <a:rPr lang="en-GB" b="1" dirty="0">
                    <a:solidFill>
                      <a:srgbClr val="0070C0"/>
                    </a:solidFill>
                  </a:rPr>
                  <a:t>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m:rPr>
                                      <m:sty m:val="p"/>
                                    </m:rPr>
                                    <a:rPr lang="en-US" b="0" i="1" smtClean="0">
                                      <a:latin typeface="Cambria Math" panose="02040503050406030204" pitchFamily="18" charset="0"/>
                                    </a:rPr>
                                    <m:t>A</m:t>
                                  </m:r>
                                </m:lim>
                              </m:limLow>
                            </m:fName>
                            <m:e>
                              <m:r>
                                <a:rPr lang="en-US" b="0" i="1" smtClean="0">
                                  <a:latin typeface="Cambria Math" panose="02040503050406030204" pitchFamily="18" charset="0"/>
                                </a:rPr>
                                <m:t> [</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𝑅</m:t>
                                  </m:r>
                                </m:e>
                                <m:sub>
                                  <m:r>
                                    <a:rPr lang="en-US" b="0" i="1" smtClean="0">
                                      <a:solidFill>
                                        <a:schemeClr val="accent2"/>
                                      </a:solidFill>
                                      <a:latin typeface="Cambria Math" panose="02040503050406030204" pitchFamily="18" charset="0"/>
                                    </a:rPr>
                                    <m:t>𝑡</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𝑎</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𝑠</m:t>
                                      </m:r>
                                    </m:e>
                                    <m:sub>
                                      <m:r>
                                        <a:rPr lang="en-US" b="0" i="1" smtClean="0">
                                          <a:solidFill>
                                            <a:schemeClr val="accent2"/>
                                          </a:solidFill>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solidFill>
                                        <a:schemeClr val="accent4">
                                          <a:lumMod val="50000"/>
                                        </a:schemeClr>
                                      </a:solidFill>
                                      <a:latin typeface="Cambria Math" panose="02040503050406030204" pitchFamily="18" charset="0"/>
                                    </a:rPr>
                                  </m:ctrlPr>
                                </m:sSubSupPr>
                                <m:e>
                                  <m:r>
                                    <a:rPr lang="en-US" b="0" i="1" smtClean="0">
                                      <a:solidFill>
                                        <a:schemeClr val="accent4">
                                          <a:lumMod val="50000"/>
                                        </a:schemeClr>
                                      </a:solidFill>
                                      <a:latin typeface="Cambria Math" panose="02040503050406030204" pitchFamily="18" charset="0"/>
                                    </a:rPr>
                                    <m:t>𝑉</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up>
                                  <m:r>
                                    <a:rPr lang="en-US" b="0" i="1" smtClean="0">
                                      <a:solidFill>
                                        <a:schemeClr val="accent4">
                                          <a:lumMod val="50000"/>
                                        </a:schemeClr>
                                      </a:solidFill>
                                      <a:latin typeface="Cambria Math" panose="02040503050406030204" pitchFamily="18" charset="0"/>
                                    </a:rPr>
                                    <m:t>𝜋</m:t>
                                  </m:r>
                                </m:sup>
                              </m:sSubSup>
                              <m:r>
                                <a:rPr lang="en-US" b="0" i="1" smtClean="0">
                                  <a:solidFill>
                                    <a:schemeClr val="accent4">
                                      <a:lumMod val="50000"/>
                                    </a:schemeClr>
                                  </a:solidFill>
                                  <a:latin typeface="Cambria Math" panose="02040503050406030204" pitchFamily="18" charset="0"/>
                                </a:rPr>
                                <m:t>(</m:t>
                              </m:r>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𝑠</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Sub>
                              <m:r>
                                <a:rPr lang="en-US" b="0" i="1" smtClean="0">
                                  <a:solidFill>
                                    <a:schemeClr val="accent4">
                                      <a:lumMod val="50000"/>
                                    </a:schemeClr>
                                  </a:solidFill>
                                  <a:latin typeface="Cambria Math" panose="02040503050406030204" pitchFamily="18" charset="0"/>
                                </a:rPr>
                                <m:t>)</m:t>
                              </m:r>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6365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The state-action function Q</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state-action function Q</a:t>
                </a:r>
                <a:r>
                  <a:rPr lang="en-US" b="1" dirty="0"/>
                  <a:t>):</a:t>
                </a:r>
              </a:p>
              <a:p>
                <a:pPr marL="0" indent="0">
                  <a:buNone/>
                </a:pPr>
                <a:r>
                  <a:rPr lang="en-GB" dirty="0"/>
                  <a:t>The </a:t>
                </a:r>
                <a:r>
                  <a:rPr lang="en-US" b="1" dirty="0">
                    <a:solidFill>
                      <a:srgbClr val="00B050"/>
                    </a:solidFill>
                  </a:rPr>
                  <a:t>state-action function Q  </a:t>
                </a:r>
                <a:r>
                  <a:rPr lang="en-GB" dirty="0"/>
                  <a:t>is a function, which is used to quantify the goodness/badness of taking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US"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in </a:t>
                </a:r>
                <a:r>
                  <a:rPr lang="en-GB" b="1" dirty="0">
                    <a:solidFill>
                      <a:srgbClr val="0070C0"/>
                    </a:solidFill>
                  </a:rPr>
                  <a:t>state </a:t>
                </a:r>
                <a14:m>
                  <m:oMath xmlns:m="http://schemas.openxmlformats.org/officeDocument/2006/math">
                    <m:sSub>
                      <m:sSubPr>
                        <m:ctrlPr>
                          <a:rPr lang="en-GB" b="1" i="1" dirty="0">
                            <a:solidFill>
                              <a:srgbClr val="0070C0"/>
                            </a:solidFill>
                            <a:latin typeface="Cambria Math" panose="02040503050406030204" pitchFamily="18" charset="0"/>
                          </a:rPr>
                        </m:ctrlPr>
                      </m:sSubPr>
                      <m:e>
                        <m:r>
                          <a:rPr lang="en-GB" b="1" i="1" dirty="0">
                            <a:solidFill>
                              <a:srgbClr val="0070C0"/>
                            </a:solidFill>
                            <a:latin typeface="Cambria Math" panose="02040503050406030204" pitchFamily="18" charset="0"/>
                          </a:rPr>
                          <m:t>𝒔</m:t>
                        </m:r>
                      </m:e>
                      <m:sub>
                        <m:r>
                          <a:rPr lang="en-GB" b="1" i="1" dirty="0">
                            <a:solidFill>
                              <a:srgbClr val="0070C0"/>
                            </a:solidFill>
                            <a:latin typeface="Cambria Math" panose="02040503050406030204" pitchFamily="18" charset="0"/>
                          </a:rPr>
                          <m:t>𝒕</m:t>
                        </m:r>
                      </m:sub>
                    </m:sSub>
                    <m:r>
                      <a:rPr lang="en-GB" b="1" i="1" dirty="0">
                        <a:solidFill>
                          <a:srgbClr val="0070C0"/>
                        </a:solidFill>
                        <a:latin typeface="Cambria Math" panose="02040503050406030204" pitchFamily="18" charset="0"/>
                      </a:rPr>
                      <m:t> </m:t>
                    </m:r>
                  </m:oMath>
                </a14:m>
                <a:r>
                  <a:rPr lang="en-GB" dirty="0"/>
                  <a:t>at time </a:t>
                </a:r>
                <a14:m>
                  <m:oMath xmlns:m="http://schemas.openxmlformats.org/officeDocument/2006/math">
                    <m:r>
                      <a:rPr lang="en-GB" i="1" dirty="0">
                        <a:latin typeface="Cambria Math" panose="02040503050406030204" pitchFamily="18" charset="0"/>
                      </a:rPr>
                      <m:t>𝑡</m:t>
                    </m:r>
                  </m:oMath>
                </a14:m>
                <a:r>
                  <a:rPr lang="en-GB" dirty="0"/>
                  <a:t>, according to our policy </a:t>
                </a:r>
                <a14:m>
                  <m:oMath xmlns:m="http://schemas.openxmlformats.org/officeDocument/2006/math">
                    <m:r>
                      <a:rPr lang="en-US" b="0" i="1" smtClean="0">
                        <a:latin typeface="Cambria Math" panose="02040503050406030204" pitchFamily="18" charset="0"/>
                      </a:rPr>
                      <m:t>𝜋</m:t>
                    </m:r>
                  </m:oMath>
                </a14:m>
                <a:r>
                  <a:rPr lang="en-GB" dirty="0"/>
                  <a:t>.</a:t>
                </a:r>
              </a:p>
              <a:p>
                <a:pPr marL="0" indent="0">
                  <a:buNone/>
                </a:pPr>
                <a:r>
                  <a:rPr lang="en-GB" dirty="0"/>
                  <a:t>It is closely related to the value function </a:t>
                </a:r>
                <a14:m>
                  <m:oMath xmlns:m="http://schemas.openxmlformats.org/officeDocument/2006/math">
                    <m:r>
                      <a:rPr lang="en-GB" i="1" dirty="0" smtClean="0">
                        <a:latin typeface="Cambria Math" panose="02040503050406030204" pitchFamily="18" charset="0"/>
                      </a:rPr>
                      <m:t>𝑉</m:t>
                    </m:r>
                  </m:oMath>
                </a14:m>
                <a:r>
                  <a:rPr lang="en-GB" dirty="0"/>
                  <a:t>, as it consists of our previous optimization function term, which was combining</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a:t>
                </a:r>
                <a:r>
                  <a:rPr lang="en-GB" b="1" dirty="0">
                    <a:solidFill>
                      <a:srgbClr val="0070C0"/>
                    </a:solidFill>
                  </a:rPr>
                  <a:t>new 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𝑎</m:t>
                              </m:r>
                            </m:e>
                            <m:sub>
                              <m:r>
                                <a:rPr lang="en-US" b="0" i="1" smtClean="0">
                                  <a:solidFill>
                                    <a:schemeClr val="accent2"/>
                                  </a:solidFill>
                                  <a:latin typeface="Cambria Math" panose="02040503050406030204" pitchFamily="18" charset="0"/>
                                </a:rPr>
                                <m:t>𝑡</m:t>
                              </m:r>
                            </m:sub>
                          </m:sSub>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97" b="-484"/>
                </a:stretch>
              </a:blipFill>
            </p:spPr>
            <p:txBody>
              <a:bodyPr/>
              <a:lstStyle/>
              <a:p>
                <a:r>
                  <a:rPr lang="en-GB">
                    <a:noFill/>
                  </a:rPr>
                  <a:t> </a:t>
                </a:r>
              </a:p>
            </p:txBody>
          </p:sp>
        </mc:Fallback>
      </mc:AlternateContent>
    </p:spTree>
    <p:extLst>
      <p:ext uri="{BB962C8B-B14F-4D97-AF65-F5344CB8AC3E}">
        <p14:creationId xmlns:p14="http://schemas.microsoft.com/office/powerpoint/2010/main" val="120818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On the policy, V and Q functions relationship</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GB" b="1" dirty="0"/>
                  <a:t>Theorem (</a:t>
                </a:r>
                <a:r>
                  <a:rPr lang="en-GB" b="1" dirty="0">
                    <a:solidFill>
                      <a:srgbClr val="00B050"/>
                    </a:solidFill>
                  </a:rPr>
                  <a:t>Bellman principle of optimality</a:t>
                </a:r>
                <a:r>
                  <a:rPr lang="en-GB" b="1" dirty="0"/>
                  <a:t>):</a:t>
                </a:r>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𝑄</m:t>
                    </m:r>
                  </m:oMath>
                </a14:m>
                <a:r>
                  <a:rPr lang="en-GB" dirty="0"/>
                  <a:t> functions are closely related. For instance, we have a clear relationship between </a:t>
                </a:r>
                <a14:m>
                  <m:oMath xmlns:m="http://schemas.openxmlformats.org/officeDocument/2006/math">
                    <m:r>
                      <a:rPr lang="en-GB" i="1" dirty="0" smtClean="0">
                        <a:latin typeface="Cambria Math" panose="02040503050406030204" pitchFamily="18" charset="0"/>
                      </a:rPr>
                      <m:t>𝑄</m:t>
                    </m:r>
                  </m:oMath>
                </a14:m>
                <a:r>
                  <a:rPr lang="en-GB" dirty="0"/>
                  <a:t> and </a:t>
                </a:r>
                <a14:m>
                  <m:oMath xmlns:m="http://schemas.openxmlformats.org/officeDocument/2006/math">
                    <m:r>
                      <a:rPr lang="en-GB" i="1" dirty="0" smtClean="0">
                        <a:latin typeface="Cambria Math" panose="02040503050406030204" pitchFamily="18" charset="0"/>
                      </a:rPr>
                      <m:t>𝑉</m:t>
                    </m:r>
                  </m:oMath>
                </a14:m>
                <a:r>
                  <a:rPr lang="en-GB" dirty="0"/>
                  <a:t>. The value of</a:t>
                </a:r>
                <a14:m>
                  <m:oMath xmlns:m="http://schemas.openxmlformats.org/officeDocument/2006/math">
                    <m:r>
                      <a:rPr lang="en-GB" i="1" dirty="0" smtClean="0">
                        <a:latin typeface="Cambria Math" panose="02040503050406030204" pitchFamily="18" charset="0"/>
                      </a:rPr>
                      <m:t> </m:t>
                    </m:r>
                    <m:r>
                      <a:rPr lang="en-GB" i="1" dirty="0" smtClean="0">
                        <a:latin typeface="Cambria Math" panose="02040503050406030204" pitchFamily="18" charset="0"/>
                      </a:rPr>
                      <m:t>𝑄</m:t>
                    </m:r>
                    <m:r>
                      <a:rPr lang="en-GB" i="1" dirty="0" smtClean="0">
                        <a:latin typeface="Cambria Math" panose="02040503050406030204" pitchFamily="18" charset="0"/>
                      </a:rPr>
                      <m:t> </m:t>
                    </m:r>
                  </m:oMath>
                </a14:m>
                <a:r>
                  <a:rPr lang="en-GB" dirty="0"/>
                  <a:t>can be used to compute the value of </a:t>
                </a:r>
                <a14:m>
                  <m:oMath xmlns:m="http://schemas.openxmlformats.org/officeDocument/2006/math">
                    <m:r>
                      <a:rPr lang="en-GB" i="1" dirty="0" smtClean="0">
                        <a:latin typeface="Cambria Math" panose="02040503050406030204" pitchFamily="18" charset="0"/>
                      </a:rPr>
                      <m:t>𝑉</m:t>
                    </m:r>
                  </m:oMath>
                </a14:m>
                <a:r>
                  <a:rPr lang="en-GB" dirty="0"/>
                  <a:t> immediately, and vice-versa.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can then be derived from </a:t>
                </a:r>
                <a14:m>
                  <m:oMath xmlns:m="http://schemas.openxmlformats.org/officeDocument/2006/math">
                    <m:r>
                      <a:rPr lang="en-GB" i="1" dirty="0" smtClean="0">
                        <a:latin typeface="Cambria Math" panose="02040503050406030204" pitchFamily="18" charset="0"/>
                      </a:rPr>
                      <m:t>𝑄</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71081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Defining a Q-table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sz="half" idx="1"/>
              </p:nvPr>
            </p:nvSpPr>
            <p:spPr>
              <a:xfrm>
                <a:off x="838200" y="1825624"/>
                <a:ext cx="5181600" cy="5032375"/>
              </a:xfrm>
            </p:spPr>
            <p:txBody>
              <a:bodyPr>
                <a:normAutofit/>
              </a:bodyPr>
              <a:lstStyle/>
              <a:p>
                <a:r>
                  <a:rPr lang="en-US" dirty="0"/>
                  <a:t>In our problem, we have a finite number of </a:t>
                </a:r>
                <a:r>
                  <a:rPr lang="en-US" b="1" dirty="0">
                    <a:solidFill>
                      <a:srgbClr val="7030A0"/>
                    </a:solidFill>
                  </a:rPr>
                  <a:t>actions</a:t>
                </a:r>
                <a:r>
                  <a:rPr lang="en-US" dirty="0"/>
                  <a:t> and </a:t>
                </a:r>
                <a:r>
                  <a:rPr lang="en-US" b="1" dirty="0">
                    <a:solidFill>
                      <a:srgbClr val="0070C0"/>
                    </a:solidFill>
                  </a:rPr>
                  <a:t>states</a:t>
                </a:r>
                <a:r>
                  <a:rPr lang="en-US" dirty="0"/>
                  <a:t>.</a:t>
                </a:r>
              </a:p>
              <a:p>
                <a:r>
                  <a:rPr lang="en-US" dirty="0"/>
                  <a:t>It is then simpler to write the </a:t>
                </a:r>
                <a14:m>
                  <m:oMath xmlns:m="http://schemas.openxmlformats.org/officeDocument/2006/math">
                    <m:r>
                      <a:rPr lang="en-US" i="1" dirty="0" smtClean="0">
                        <a:latin typeface="Cambria Math" panose="02040503050406030204" pitchFamily="18" charset="0"/>
                      </a:rPr>
                      <m:t>𝑄</m:t>
                    </m:r>
                  </m:oMath>
                </a14:m>
                <a:r>
                  <a:rPr lang="en-US" dirty="0"/>
                  <a:t> function as a table, which is then referred to as the </a:t>
                </a:r>
                <a14:m>
                  <m:oMath xmlns:m="http://schemas.openxmlformats.org/officeDocument/2006/math">
                    <m:r>
                      <a:rPr lang="en-US" b="1" i="1" dirty="0" smtClean="0">
                        <a:latin typeface="Cambria Math" panose="02040503050406030204" pitchFamily="18" charset="0"/>
                      </a:rPr>
                      <m:t>𝑸</m:t>
                    </m:r>
                  </m:oMath>
                </a14:m>
                <a:r>
                  <a:rPr lang="en-US" b="1" dirty="0"/>
                  <a:t>-table</a:t>
                </a:r>
                <a:r>
                  <a:rPr lang="en-US" dirty="0"/>
                  <a:t>.</a:t>
                </a:r>
              </a:p>
              <a:p>
                <a:r>
                  <a:rPr lang="en-US" dirty="0"/>
                  <a:t>Later on, we will let our agent explore the maze and update the values of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Finding the converged </a:t>
                </a:r>
                <a14:m>
                  <m:oMath xmlns:m="http://schemas.openxmlformats.org/officeDocument/2006/math">
                    <m:r>
                      <a:rPr lang="en-US" i="1" dirty="0" smtClean="0">
                        <a:latin typeface="Cambria Math" panose="02040503050406030204" pitchFamily="18" charset="0"/>
                      </a:rPr>
                      <m:t>𝑄</m:t>
                    </m:r>
                  </m:oMath>
                </a14:m>
                <a:r>
                  <a:rPr lang="en-US" dirty="0"/>
                  <a:t>-table, later gives us the best policy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 </m:t>
                    </m:r>
                  </m:oMath>
                </a14:m>
                <a:r>
                  <a:rPr lang="en-US" dirty="0"/>
                  <a:t>to use in any state.</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2273F79-F7DD-4DE7-985E-8BC7E17C6158}"/>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3241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t>
            </a:r>
            <a:r>
              <a:rPr lang="en-US" b="1" dirty="0"/>
              <a:t>Reinforcement</a:t>
            </a:r>
            <a:r>
              <a:rPr lang="en-US" dirty="0"/>
              <a:t> </a:t>
            </a:r>
            <a:r>
              <a:rPr lang="en-US" b="1" dirty="0"/>
              <a:t>Learning</a:t>
            </a:r>
            <a:r>
              <a:rPr lang="en-US" dirty="0"/>
              <a:t>?</a:t>
            </a:r>
          </a:p>
          <a:p>
            <a:pPr marL="514350" indent="-514350">
              <a:buFont typeface="+mj-lt"/>
              <a:buAutoNum type="arabicPeriod"/>
            </a:pPr>
            <a:r>
              <a:rPr lang="en-US" dirty="0"/>
              <a:t>What are the key ideas behind </a:t>
            </a:r>
            <a:r>
              <a:rPr lang="en-US" b="1" dirty="0"/>
              <a:t>reinforcement</a:t>
            </a:r>
            <a:r>
              <a:rPr lang="en-US" dirty="0"/>
              <a:t> </a:t>
            </a:r>
            <a:r>
              <a:rPr lang="en-US" b="1" dirty="0"/>
              <a:t>learning</a:t>
            </a:r>
            <a:r>
              <a:rPr lang="en-US" dirty="0"/>
              <a:t> and its </a:t>
            </a:r>
            <a:r>
              <a:rPr lang="en-US" b="1" dirty="0"/>
              <a:t>framework</a:t>
            </a:r>
            <a:r>
              <a:rPr lang="en-US" dirty="0"/>
              <a:t>?</a:t>
            </a:r>
          </a:p>
          <a:p>
            <a:pPr marL="514350" indent="-514350">
              <a:buFont typeface="+mj-lt"/>
              <a:buAutoNum type="arabicPeriod"/>
            </a:pPr>
            <a:r>
              <a:rPr lang="en-US" dirty="0"/>
              <a:t>What is the </a:t>
            </a:r>
            <a:r>
              <a:rPr lang="en-US" b="1" dirty="0"/>
              <a:t>exploration</a:t>
            </a:r>
            <a:r>
              <a:rPr lang="en-US" dirty="0"/>
              <a:t> </a:t>
            </a:r>
            <a:r>
              <a:rPr lang="en-US" b="1" dirty="0"/>
              <a:t>vs</a:t>
            </a:r>
            <a:r>
              <a:rPr lang="en-US" dirty="0"/>
              <a:t>. </a:t>
            </a:r>
            <a:r>
              <a:rPr lang="en-US" b="1" dirty="0"/>
              <a:t>exploitation</a:t>
            </a:r>
            <a:r>
              <a:rPr lang="en-US" dirty="0"/>
              <a:t> </a:t>
            </a:r>
            <a:r>
              <a:rPr lang="en-US" b="1" dirty="0"/>
              <a:t>tradeoff</a:t>
            </a:r>
            <a:r>
              <a:rPr lang="en-US" dirty="0"/>
              <a:t>?</a:t>
            </a:r>
          </a:p>
          <a:p>
            <a:pPr marL="514350" indent="-514350">
              <a:buFont typeface="+mj-lt"/>
              <a:buAutoNum type="arabicPeriod"/>
            </a:pPr>
            <a:r>
              <a:rPr lang="en-US" dirty="0"/>
              <a:t>How do we </a:t>
            </a:r>
            <a:r>
              <a:rPr lang="en-US" b="1" dirty="0"/>
              <a:t>train</a:t>
            </a:r>
            <a:r>
              <a:rPr lang="en-US" dirty="0"/>
              <a:t> an </a:t>
            </a:r>
            <a:r>
              <a:rPr lang="en-US" b="1" dirty="0"/>
              <a:t>RL</a:t>
            </a:r>
            <a:r>
              <a:rPr lang="en-US" dirty="0"/>
              <a:t> </a:t>
            </a:r>
            <a:r>
              <a:rPr lang="en-US" b="1" dirty="0"/>
              <a:t>agent</a:t>
            </a:r>
            <a:r>
              <a:rPr lang="en-US" dirty="0"/>
              <a:t> by exploring, then progressively exploiting?</a:t>
            </a:r>
          </a:p>
          <a:p>
            <a:pPr marL="514350" indent="-514350">
              <a:buFont typeface="+mj-lt"/>
              <a:buAutoNum type="arabicPeriod"/>
            </a:pPr>
            <a:r>
              <a:rPr lang="en-US" dirty="0"/>
              <a:t>What are some </a:t>
            </a:r>
            <a:r>
              <a:rPr lang="en-US" b="1" dirty="0"/>
              <a:t>advanced</a:t>
            </a:r>
            <a:r>
              <a:rPr lang="en-US" dirty="0"/>
              <a:t> </a:t>
            </a:r>
            <a:r>
              <a:rPr lang="en-US" b="1" dirty="0"/>
              <a:t>strategies</a:t>
            </a:r>
            <a:r>
              <a:rPr lang="en-US" dirty="0"/>
              <a:t> in </a:t>
            </a:r>
            <a:r>
              <a:rPr lang="en-US" b="1" dirty="0"/>
              <a:t>multi-arm</a:t>
            </a:r>
            <a:r>
              <a:rPr lang="en-US" dirty="0"/>
              <a:t> </a:t>
            </a:r>
            <a:r>
              <a:rPr lang="en-US" b="1" dirty="0"/>
              <a:t>bandit</a:t>
            </a:r>
            <a:r>
              <a:rPr lang="en-US" dirty="0"/>
              <a:t> </a:t>
            </a:r>
            <a:r>
              <a:rPr lang="en-US" b="1" dirty="0"/>
              <a:t>problems</a:t>
            </a:r>
            <a:r>
              <a:rPr lang="en-US" dirty="0"/>
              <a:t>?</a:t>
            </a:r>
          </a:p>
          <a:p>
            <a:pPr marL="514350" indent="-514350">
              <a:buFont typeface="+mj-lt"/>
              <a:buAutoNum type="arabicPeriod"/>
            </a:pPr>
            <a:r>
              <a:rPr lang="en-US" dirty="0"/>
              <a:t>What are the </a:t>
            </a:r>
            <a:r>
              <a:rPr lang="en-US" b="1" dirty="0"/>
              <a:t>Q</a:t>
            </a:r>
            <a:r>
              <a:rPr lang="en-US" dirty="0"/>
              <a:t> and </a:t>
            </a:r>
            <a:r>
              <a:rPr lang="en-US" b="1" dirty="0"/>
              <a:t>V functions </a:t>
            </a:r>
            <a:r>
              <a:rPr lang="en-US" dirty="0"/>
              <a:t>for a RL problem?</a:t>
            </a:r>
          </a:p>
          <a:p>
            <a:pPr marL="514350" indent="-514350">
              <a:buFont typeface="+mj-lt"/>
              <a:buAutoNum type="arabicPeriod"/>
            </a:pPr>
            <a:r>
              <a:rPr lang="en-US" dirty="0"/>
              <a:t>What is </a:t>
            </a:r>
            <a:r>
              <a:rPr lang="en-US" b="1" dirty="0"/>
              <a:t>Q-learning</a:t>
            </a:r>
            <a:r>
              <a:rPr lang="en-US" dirty="0"/>
              <a:t> and how can it be implemented in RL problems? </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p:txBody>
              <a:bodyPr/>
              <a:lstStyle/>
              <a:p>
                <a:r>
                  <a:rPr lang="en-US" dirty="0"/>
                  <a:t>To update the </a:t>
                </a:r>
                <a14:m>
                  <m:oMath xmlns:m="http://schemas.openxmlformats.org/officeDocument/2006/math">
                    <m:r>
                      <a:rPr lang="en-US" i="1" dirty="0" smtClean="0">
                        <a:latin typeface="Cambria Math" panose="02040503050406030204" pitchFamily="18" charset="0"/>
                      </a:rPr>
                      <m:t>𝑄</m:t>
                    </m:r>
                  </m:oMath>
                </a14:m>
                <a:r>
                  <a:rPr lang="en-US" dirty="0"/>
                  <a:t>-table, we will let our agent play a few rounds of the game and “explore” the maze.</a:t>
                </a:r>
              </a:p>
              <a:p>
                <a:r>
                  <a:rPr lang="en-US" dirty="0"/>
                  <a:t>At the end of each round, we obtain a finite </a:t>
                </a:r>
                <a:r>
                  <a:rPr lang="en-US" b="1" dirty="0">
                    <a:solidFill>
                      <a:srgbClr val="00B050"/>
                    </a:solidFill>
                  </a:rPr>
                  <a:t>history of actions, states and rewards</a:t>
                </a:r>
                <a:r>
                  <a:rPr lang="en-US" dirty="0"/>
                  <a:t>, i.e. a sequence of values for run </a:t>
                </a:r>
                <a14:m>
                  <m:oMath xmlns:m="http://schemas.openxmlformats.org/officeDocument/2006/math">
                    <m:r>
                      <a:rPr lang="en-US" i="1" dirty="0" smtClean="0">
                        <a:latin typeface="Cambria Math" panose="02040503050406030204" pitchFamily="18" charset="0"/>
                      </a:rPr>
                      <m:t>𝑘</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GB">
                    <a:noFill/>
                  </a:rPr>
                  <a:t> </a:t>
                </a:r>
              </a:p>
            </p:txBody>
          </p:sp>
        </mc:Fallback>
      </mc:AlternateContent>
    </p:spTree>
    <p:extLst>
      <p:ext uri="{BB962C8B-B14F-4D97-AF65-F5344CB8AC3E}">
        <p14:creationId xmlns:p14="http://schemas.microsoft.com/office/powerpoint/2010/main" val="6900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lstStyle/>
          <a:p>
            <a:r>
              <a:rPr lang="en-GB" dirty="0"/>
              <a:t>This sequence can then be used, to update the Q table, according to</a:t>
            </a:r>
          </a:p>
          <a:p>
            <a:endParaRPr lang="en-GB" dirty="0"/>
          </a:p>
          <a:p>
            <a:endParaRPr lang="en-GB" dirty="0"/>
          </a:p>
          <a:p>
            <a:endParaRPr lang="en-GB" dirty="0"/>
          </a:p>
          <a:p>
            <a:endParaRPr lang="en-GB" dirty="0"/>
          </a:p>
          <a:p>
            <a:endParaRPr lang="en-GB" dirty="0"/>
          </a:p>
          <a:p>
            <a:r>
              <a:rPr lang="en-GB" dirty="0"/>
              <a:t>In a sense, this formula is the “</a:t>
            </a:r>
            <a:r>
              <a:rPr lang="en-GB" b="1" dirty="0"/>
              <a:t>equivalent</a:t>
            </a:r>
            <a:r>
              <a:rPr lang="en-GB" dirty="0"/>
              <a:t>” of our </a:t>
            </a:r>
            <a:r>
              <a:rPr lang="en-GB" b="1" dirty="0"/>
              <a:t>gradient descent update</a:t>
            </a:r>
            <a:r>
              <a:rPr lang="en-GB" dirty="0"/>
              <a:t>, but in the case of reinforcement learning, and is commonly referred to as </a:t>
            </a:r>
            <a:r>
              <a:rPr lang="en-GB" b="1" dirty="0">
                <a:solidFill>
                  <a:srgbClr val="00B050"/>
                </a:solidFill>
              </a:rPr>
              <a:t>Q-learning</a:t>
            </a:r>
            <a:r>
              <a:rPr lang="en-GB" dirty="0"/>
              <a:t>.</a:t>
            </a:r>
          </a:p>
        </p:txBody>
      </p:sp>
      <p:pic>
        <p:nvPicPr>
          <p:cNvPr id="6" name="Graphic 5">
            <a:extLst>
              <a:ext uri="{FF2B5EF4-FFF2-40B4-BE49-F238E27FC236}">
                <a16:creationId xmlns:a16="http://schemas.microsoft.com/office/drawing/2014/main" id="{53EB45E6-AC3A-4356-9ACB-669300553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61" y="2395874"/>
            <a:ext cx="11824677" cy="2066251"/>
          </a:xfrm>
          <a:prstGeom prst="rect">
            <a:avLst/>
          </a:prstGeom>
        </p:spPr>
      </p:pic>
    </p:spTree>
    <p:extLst>
      <p:ext uri="{BB962C8B-B14F-4D97-AF65-F5344CB8AC3E}">
        <p14:creationId xmlns:p14="http://schemas.microsoft.com/office/powerpoint/2010/main" val="303009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lnSpcReduction="10000"/>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learning rate </a:t>
                </a:r>
                <a14:m>
                  <m:oMath xmlns:m="http://schemas.openxmlformats.org/officeDocument/2006/math">
                    <m:r>
                      <a:rPr lang="en-US" b="0" i="1" smtClean="0">
                        <a:latin typeface="Cambria Math" panose="02040503050406030204" pitchFamily="18" charset="0"/>
                      </a:rPr>
                      <m:t>𝛼</m:t>
                    </m:r>
                  </m:oMath>
                </a14:m>
                <a:r>
                  <a:rPr lang="en-US" dirty="0"/>
                  <a:t> determines to what extent newly acquired information overrides old information in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A value 0 makes the agent learn nothing (exclusively exploiting prior knowledge), while a factor of 1 makes the agent consider only the most recent information (ignoring prior knowledge to explore possibilities). </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663"/>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881654CE-1B09-4F5A-87B8-DA77F4C84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47822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discount factor </a:t>
                </a:r>
                <a14:m>
                  <m:oMath xmlns:m="http://schemas.openxmlformats.org/officeDocument/2006/math">
                    <m:r>
                      <a:rPr lang="en-US" b="0" i="1" smtClean="0">
                        <a:latin typeface="Cambria Math" panose="02040503050406030204" pitchFamily="18" charset="0"/>
                      </a:rPr>
                      <m:t>𝛾</m:t>
                    </m:r>
                  </m:oMath>
                </a14:m>
                <a:r>
                  <a:rPr lang="en-US" dirty="0"/>
                  <a:t> determines the importance of future rewards.</a:t>
                </a:r>
              </a:p>
              <a:p>
                <a:r>
                  <a:rPr lang="en-US" dirty="0"/>
                  <a:t>A value 0 will make the agent "myopic" (or short-sighted) by only considering current rewards,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r>
                  <a:rPr lang="en-US" dirty="0"/>
                  <a:t> (in the update rule above).</a:t>
                </a:r>
              </a:p>
              <a:p>
                <a:r>
                  <a:rPr lang="en-US" dirty="0"/>
                  <a:t>A value approaching 1 will make it strive for a long-term high reward.</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D7A53B5E-B41B-49B6-BD41-795EADCE2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222556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Q-learning implicitly assumes some initial values in the </a:t>
                </a:r>
                <a14:m>
                  <m:oMath xmlns:m="http://schemas.openxmlformats.org/officeDocument/2006/math">
                    <m:r>
                      <a:rPr lang="en-US" i="1" dirty="0" smtClean="0">
                        <a:latin typeface="Cambria Math" panose="02040503050406030204" pitchFamily="18" charset="0"/>
                      </a:rPr>
                      <m:t>𝑄</m:t>
                    </m:r>
                  </m:oMath>
                </a14:m>
                <a:r>
                  <a:rPr lang="en-US" dirty="0"/>
                  <a:t>-table before the first update occurs.</a:t>
                </a:r>
              </a:p>
              <a:p>
                <a:r>
                  <a:rPr lang="en-US" dirty="0"/>
                  <a:t>High initial values, also known as "optimistic initial conditions“ tend to encourage exploration.</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681"/>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54B1AF95-2065-46C0-B463-D223BA96F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331408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Training an agent then requires to define a policy </a:t>
                </a:r>
                <a14:m>
                  <m:oMath xmlns:m="http://schemas.openxmlformats.org/officeDocument/2006/math">
                    <m:r>
                      <a:rPr lang="en-US" i="1" smtClean="0">
                        <a:latin typeface="Cambria Math" panose="02040503050406030204" pitchFamily="18" charset="0"/>
                      </a:rPr>
                      <m:t>𝜋</m:t>
                    </m:r>
                  </m:oMath>
                </a14:m>
                <a:r>
                  <a:rPr lang="en-US" dirty="0"/>
                  <a:t>, which will smoothly transition from exploration into exploitation, as in the random candy machines before.</a:t>
                </a:r>
              </a:p>
              <a:p>
                <a:r>
                  <a:rPr lang="en-US" dirty="0"/>
                  <a:t>Upon seeing “convergence” on the values of the </a:t>
                </a:r>
                <a14:m>
                  <m:oMath xmlns:m="http://schemas.openxmlformats.org/officeDocument/2006/math">
                    <m:r>
                      <a:rPr lang="en-US" i="1" dirty="0" smtClean="0">
                        <a:latin typeface="Cambria Math" panose="02040503050406030204" pitchFamily="18" charset="0"/>
                      </a:rPr>
                      <m:t>𝑄</m:t>
                    </m:r>
                  </m:oMath>
                </a14:m>
                <a:r>
                  <a:rPr lang="en-US" dirty="0"/>
                  <a:t>-table, we can then claim that the agent has been “properly” trained.</a:t>
                </a:r>
              </a:p>
              <a:p>
                <a:r>
                  <a:rPr lang="en-US" dirty="0"/>
                  <a:t>From there, exploiting should then give the best strategy.</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882"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F01D653-7A64-464D-9FD2-16D2639E2583}"/>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111499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By successfully updating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at the end of each round, we will eventually obtain a good estimate of the “true” </a:t>
                </a:r>
                <a14:m>
                  <m:oMath xmlns:m="http://schemas.openxmlformats.org/officeDocument/2006/math">
                    <m:r>
                      <a:rPr lang="en-US" i="1" dirty="0" smtClean="0">
                        <a:latin typeface="Cambria Math" panose="02040503050406030204" pitchFamily="18" charset="0"/>
                      </a:rPr>
                      <m:t>𝑉</m:t>
                    </m:r>
                  </m:oMath>
                </a14:m>
                <a:r>
                  <a:rPr lang="en-US" dirty="0"/>
                  <a:t> (or alternatively </a:t>
                </a:r>
                <a14:m>
                  <m:oMath xmlns:m="http://schemas.openxmlformats.org/officeDocument/2006/math">
                    <m:r>
                      <a:rPr lang="en-US" i="1" dirty="0" smtClean="0">
                        <a:latin typeface="Cambria Math" panose="02040503050406030204" pitchFamily="18" charset="0"/>
                      </a:rPr>
                      <m:t>𝑄</m:t>
                    </m:r>
                  </m:oMath>
                </a14:m>
                <a:r>
                  <a:rPr lang="en-US" dirty="0"/>
                  <a:t>) values for our problem.</a:t>
                </a:r>
              </a:p>
              <a:p>
                <a:r>
                  <a:rPr lang="en-US" dirty="0"/>
                  <a:t>That matches the minimal number of steps which should be taken from any given square of the maze to reach the end.</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94BFB0-C7F1-44C8-AE88-96B68E6B8AA9}"/>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8AE019-495D-498F-A724-6B86604E5BC7}"/>
                  </a:ext>
                </a:extLst>
              </p:cNvPr>
              <p:cNvSpPr txBox="1"/>
              <p:nvPr/>
            </p:nvSpPr>
            <p:spPr>
              <a:xfrm>
                <a:off x="6606074" y="4077478"/>
                <a:ext cx="5181600" cy="1815882"/>
              </a:xfrm>
              <a:prstGeom prst="rect">
                <a:avLst/>
              </a:prstGeom>
              <a:noFill/>
            </p:spPr>
            <p:txBody>
              <a:bodyPr wrap="square" rtlCol="0">
                <a:spAutoFit/>
              </a:bodyPr>
              <a:lstStyle/>
              <a:p>
                <a:r>
                  <a:rPr lang="en-US" sz="2800" b="1" dirty="0"/>
                  <a:t>Note: </a:t>
                </a:r>
                <a:r>
                  <a:rPr lang="en-US" sz="2800" dirty="0"/>
                  <a:t>the values above are the </a:t>
                </a:r>
                <a14:m>
                  <m:oMath xmlns:m="http://schemas.openxmlformats.org/officeDocument/2006/math">
                    <m:r>
                      <a:rPr lang="en-US" sz="2800" i="1" dirty="0" smtClean="0">
                        <a:latin typeface="Cambria Math" panose="02040503050406030204" pitchFamily="18" charset="0"/>
                      </a:rPr>
                      <m:t>𝑉</m:t>
                    </m:r>
                    <m:r>
                      <a:rPr lang="en-US" sz="2800" i="1" dirty="0" smtClean="0">
                        <a:latin typeface="Cambria Math" panose="02040503050406030204" pitchFamily="18" charset="0"/>
                      </a:rPr>
                      <m:t> </m:t>
                    </m:r>
                  </m:oMath>
                </a14:m>
                <a:r>
                  <a:rPr lang="en-US" sz="2800" dirty="0"/>
                  <a:t>ones, literally telling us the number of steps needed to reach goal from any position.</a:t>
                </a:r>
                <a:endParaRPr lang="en-GB" sz="2800" dirty="0"/>
              </a:p>
            </p:txBody>
          </p:sp>
        </mc:Choice>
        <mc:Fallback xmlns="">
          <p:sp>
            <p:nvSpPr>
              <p:cNvPr id="4" name="TextBox 3">
                <a:extLst>
                  <a:ext uri="{FF2B5EF4-FFF2-40B4-BE49-F238E27FC236}">
                    <a16:creationId xmlns:a16="http://schemas.microsoft.com/office/drawing/2014/main" id="{C38AE019-495D-498F-A724-6B86604E5BC7}"/>
                  </a:ext>
                </a:extLst>
              </p:cNvPr>
              <p:cNvSpPr txBox="1">
                <a:spLocks noRot="1" noChangeAspect="1" noMove="1" noResize="1" noEditPoints="1" noAdjustHandles="1" noChangeArrowheads="1" noChangeShapeType="1" noTextEdit="1"/>
              </p:cNvSpPr>
              <p:nvPr/>
            </p:nvSpPr>
            <p:spPr>
              <a:xfrm>
                <a:off x="6606074" y="4077478"/>
                <a:ext cx="5181600" cy="1815882"/>
              </a:xfrm>
              <a:prstGeom prst="rect">
                <a:avLst/>
              </a:prstGeom>
              <a:blipFill>
                <a:blip r:embed="rId4"/>
                <a:stretch>
                  <a:fillRect l="-2471" t="-3356" b="-8725"/>
                </a:stretch>
              </a:blipFill>
            </p:spPr>
            <p:txBody>
              <a:bodyPr/>
              <a:lstStyle/>
              <a:p>
                <a:r>
                  <a:rPr lang="en-GB">
                    <a:noFill/>
                  </a:rPr>
                  <a:t> </a:t>
                </a:r>
              </a:p>
            </p:txBody>
          </p:sp>
        </mc:Fallback>
      </mc:AlternateContent>
    </p:spTree>
    <p:extLst>
      <p:ext uri="{BB962C8B-B14F-4D97-AF65-F5344CB8AC3E}">
        <p14:creationId xmlns:p14="http://schemas.microsoft.com/office/powerpoint/2010/main" val="14593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r>
                  <a:rPr lang="en-US" dirty="0"/>
                  <a:t>Reusing the </a:t>
                </a:r>
                <a14:m>
                  <m:oMath xmlns:m="http://schemas.openxmlformats.org/officeDocument/2006/math">
                    <m:r>
                      <a:rPr lang="en-US" i="1" dirty="0" smtClean="0">
                        <a:latin typeface="Cambria Math" panose="02040503050406030204" pitchFamily="18" charset="0"/>
                      </a:rPr>
                      <m:t>𝑉</m:t>
                    </m:r>
                  </m:oMath>
                </a14:m>
                <a:r>
                  <a:rPr lang="en-US" dirty="0"/>
                  <a:t> (or </a:t>
                </a:r>
                <a14:m>
                  <m:oMath xmlns:m="http://schemas.openxmlformats.org/officeDocument/2006/math">
                    <m:r>
                      <a:rPr lang="en-US" b="0" i="1" dirty="0" smtClean="0">
                        <a:latin typeface="Cambria Math" panose="02040503050406030204" pitchFamily="18" charset="0"/>
                      </a:rPr>
                      <m:t>𝑄</m:t>
                    </m:r>
                  </m:oMath>
                </a14:m>
                <a:r>
                  <a:rPr lang="en-US" dirty="0"/>
                  <a:t>) value allows to define the optimal policy </a:t>
                </a:r>
                <a14:m>
                  <m:oMath xmlns:m="http://schemas.openxmlformats.org/officeDocument/2006/math">
                    <m:r>
                      <a:rPr lang="en-US" b="0" i="1" smtClean="0">
                        <a:latin typeface="Cambria Math" panose="02040503050406030204" pitchFamily="18" charset="0"/>
                      </a:rPr>
                      <m:t>𝜋</m:t>
                    </m:r>
                  </m:oMath>
                </a14:m>
                <a:r>
                  <a:rPr lang="en-US" dirty="0"/>
                  <a:t> to use in any given state.</a:t>
                </a:r>
              </a:p>
              <a:p>
                <a:r>
                  <a:rPr lang="en-US" dirty="0"/>
                  <a:t>That is, the optimal direction in which we should go for any given square.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1946" t="-1937" r="-335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Tree>
    <p:extLst>
      <p:ext uri="{BB962C8B-B14F-4D97-AF65-F5344CB8AC3E}">
        <p14:creationId xmlns:p14="http://schemas.microsoft.com/office/powerpoint/2010/main" val="147061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pPr marL="0" indent="0">
                  <a:buNone/>
                </a:pPr>
                <a:r>
                  <a:rPr lang="en-US" dirty="0"/>
                  <a:t>Later on, we can then replay the game,</a:t>
                </a:r>
              </a:p>
              <a:p>
                <a:r>
                  <a:rPr lang="en-US" dirty="0"/>
                  <a:t>in full exploitation mode, i.e. by playing the best action according to our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t>every time,</a:t>
                </a:r>
              </a:p>
              <a:p>
                <a:r>
                  <a:rPr lang="en-US" dirty="0"/>
                  <a:t>without any exploration moves.</a:t>
                </a:r>
              </a:p>
              <a:p>
                <a:pPr marL="0" indent="0">
                  <a:buNone/>
                </a:pPr>
                <a:r>
                  <a:rPr lang="en-US" dirty="0"/>
                  <a:t>This gives us the shortest path.</a:t>
                </a:r>
              </a:p>
              <a:p>
                <a:pPr marL="0" indent="0">
                  <a:buNone/>
                </a:pPr>
                <a:r>
                  <a:rPr lang="en-US" dirty="0"/>
                  <a:t>Our agent has then learnt to recognize the maze and figured the shortest path through trial and error!</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2270" t="-1937" r="-18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
        <p:nvSpPr>
          <p:cNvPr id="4" name="Freeform: Shape 3">
            <a:extLst>
              <a:ext uri="{FF2B5EF4-FFF2-40B4-BE49-F238E27FC236}">
                <a16:creationId xmlns:a16="http://schemas.microsoft.com/office/drawing/2014/main" id="{9C053018-E6F4-4341-9A56-E7E28967030A}"/>
              </a:ext>
            </a:extLst>
          </p:cNvPr>
          <p:cNvSpPr/>
          <p:nvPr/>
        </p:nvSpPr>
        <p:spPr>
          <a:xfrm>
            <a:off x="7705967" y="3886012"/>
            <a:ext cx="3063631" cy="2099849"/>
          </a:xfrm>
          <a:custGeom>
            <a:avLst/>
            <a:gdLst>
              <a:gd name="connsiteX0" fmla="*/ 0 w 3063631"/>
              <a:gd name="connsiteY0" fmla="*/ 467157 h 2099849"/>
              <a:gd name="connsiteX1" fmla="*/ 453292 w 3063631"/>
              <a:gd name="connsiteY1" fmla="*/ 514050 h 2099849"/>
              <a:gd name="connsiteX2" fmla="*/ 547077 w 3063631"/>
              <a:gd name="connsiteY2" fmla="*/ 76388 h 2099849"/>
              <a:gd name="connsiteX3" fmla="*/ 2422769 w 3063631"/>
              <a:gd name="connsiteY3" fmla="*/ 84203 h 2099849"/>
              <a:gd name="connsiteX4" fmla="*/ 2102338 w 3063631"/>
              <a:gd name="connsiteY4" fmla="*/ 912634 h 2099849"/>
              <a:gd name="connsiteX5" fmla="*/ 2071077 w 3063631"/>
              <a:gd name="connsiteY5" fmla="*/ 1623834 h 2099849"/>
              <a:gd name="connsiteX6" fmla="*/ 2407138 w 3063631"/>
              <a:gd name="connsiteY6" fmla="*/ 1662911 h 2099849"/>
              <a:gd name="connsiteX7" fmla="*/ 2446215 w 3063631"/>
              <a:gd name="connsiteY7" fmla="*/ 2061496 h 2099849"/>
              <a:gd name="connsiteX8" fmla="*/ 3063631 w 3063631"/>
              <a:gd name="connsiteY8" fmla="*/ 2061496 h 209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631" h="2099849">
                <a:moveTo>
                  <a:pt x="0" y="467157"/>
                </a:moveTo>
                <a:cubicBezTo>
                  <a:pt x="181056" y="523167"/>
                  <a:pt x="362113" y="579178"/>
                  <a:pt x="453292" y="514050"/>
                </a:cubicBezTo>
                <a:cubicBezTo>
                  <a:pt x="544471" y="448922"/>
                  <a:pt x="218831" y="148029"/>
                  <a:pt x="547077" y="76388"/>
                </a:cubicBezTo>
                <a:cubicBezTo>
                  <a:pt x="875323" y="4747"/>
                  <a:pt x="2163559" y="-55171"/>
                  <a:pt x="2422769" y="84203"/>
                </a:cubicBezTo>
                <a:cubicBezTo>
                  <a:pt x="2681979" y="223577"/>
                  <a:pt x="2160953" y="656029"/>
                  <a:pt x="2102338" y="912634"/>
                </a:cubicBezTo>
                <a:cubicBezTo>
                  <a:pt x="2043723" y="1169239"/>
                  <a:pt x="2020277" y="1498788"/>
                  <a:pt x="2071077" y="1623834"/>
                </a:cubicBezTo>
                <a:cubicBezTo>
                  <a:pt x="2121877" y="1748880"/>
                  <a:pt x="2344615" y="1589967"/>
                  <a:pt x="2407138" y="1662911"/>
                </a:cubicBezTo>
                <a:cubicBezTo>
                  <a:pt x="2469661" y="1735855"/>
                  <a:pt x="2336800" y="1995065"/>
                  <a:pt x="2446215" y="2061496"/>
                </a:cubicBezTo>
                <a:cubicBezTo>
                  <a:pt x="2555630" y="2127927"/>
                  <a:pt x="2809630" y="2094711"/>
                  <a:pt x="3063631" y="2061496"/>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212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8"/>
            </a:pPr>
            <a:r>
              <a:rPr lang="en-US" dirty="0"/>
              <a:t>What is </a:t>
            </a:r>
            <a:r>
              <a:rPr lang="en-US" b="1" dirty="0"/>
              <a:t>Deep Q Learning</a:t>
            </a:r>
            <a:r>
              <a:rPr lang="en-US" dirty="0"/>
              <a:t>? And which problem does it address?</a:t>
            </a:r>
          </a:p>
          <a:p>
            <a:pPr marL="514350" indent="-514350">
              <a:buFont typeface="+mj-lt"/>
              <a:buAutoNum type="arabicPeriod" startAt="8"/>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startAt="8"/>
            </a:pPr>
            <a:r>
              <a:rPr lang="en-US" dirty="0"/>
              <a:t>What are </a:t>
            </a:r>
            <a:r>
              <a:rPr lang="en-US" b="1" dirty="0"/>
              <a:t>actor-critic</a:t>
            </a:r>
            <a:r>
              <a:rPr lang="en-US" dirty="0"/>
              <a:t> learning methods? And which problems do these approaches address?</a:t>
            </a:r>
          </a:p>
          <a:p>
            <a:pPr marL="514350" indent="-514350">
              <a:buFont typeface="+mj-lt"/>
              <a:buAutoNum type="arabicPeriod" startAt="8"/>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396134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Reusing the RL formalism</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agent</a:t>
                </a:r>
                <a:r>
                  <a:rPr lang="en-US" b="1" dirty="0"/>
                  <a:t>):</a:t>
                </a:r>
              </a:p>
              <a:p>
                <a:pPr marL="0" indent="0">
                  <a:buNone/>
                </a:pPr>
                <a:r>
                  <a:rPr lang="en-US" dirty="0"/>
                  <a:t>In RL, we refer to the AI, as an </a:t>
                </a:r>
                <a:r>
                  <a:rPr lang="en-US" b="1" dirty="0">
                    <a:solidFill>
                      <a:srgbClr val="00B050"/>
                    </a:solidFill>
                  </a:rPr>
                  <a:t>agent</a:t>
                </a:r>
                <a:r>
                  <a:rPr lang="en-US" dirty="0"/>
                  <a:t>. At each step, the </a:t>
                </a:r>
                <a:r>
                  <a:rPr lang="en-US" b="1" dirty="0">
                    <a:solidFill>
                      <a:srgbClr val="00B050"/>
                    </a:solidFill>
                  </a:rPr>
                  <a:t>agent</a:t>
                </a:r>
                <a:r>
                  <a:rPr lang="en-US" b="1" dirty="0"/>
                  <a:t>:</a:t>
                </a:r>
              </a:p>
              <a:p>
                <a:r>
                  <a:rPr lang="en-US" dirty="0"/>
                  <a:t>Looks at the current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US" dirty="0"/>
                  <a:t>,</a:t>
                </a:r>
              </a:p>
              <a:p>
                <a:r>
                  <a:rPr lang="en-US" dirty="0"/>
                  <a:t>Then takes an </a:t>
                </a:r>
                <a:r>
                  <a:rPr lang="en-US" b="1" dirty="0">
                    <a:solidFill>
                      <a:srgbClr val="7030A0"/>
                    </a:solidFill>
                  </a:rPr>
                  <a:t>action</a:t>
                </a:r>
                <a:r>
                  <a:rPr lang="en-US" dirty="0"/>
                  <a:t>, in this given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r>
                  <a:rPr lang="en-US" dirty="0"/>
                  <a:t>.</a:t>
                </a:r>
              </a:p>
              <a:p>
                <a:r>
                  <a:rPr lang="en-US" dirty="0"/>
                  <a:t>The </a:t>
                </a:r>
                <a:r>
                  <a:rPr lang="en-US" b="1" dirty="0">
                    <a:solidFill>
                      <a:srgbClr val="7030A0"/>
                    </a:solidFill>
                  </a:rPr>
                  <a:t>action</a:t>
                </a:r>
                <a:r>
                  <a:rPr lang="en-US" dirty="0"/>
                  <a:t> has an effect, which is eventually measured in terms of </a:t>
                </a:r>
                <a:r>
                  <a:rPr lang="en-US" b="1" u="sng" dirty="0">
                    <a:solidFill>
                      <a:schemeClr val="accent2"/>
                    </a:solidFill>
                  </a:rPr>
                  <a:t>reward</a:t>
                </a:r>
                <a:r>
                  <a:rPr lang="en-US" dirty="0"/>
                  <a:t>,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oMath>
                </a14:m>
                <a:r>
                  <a:rPr lang="en-US" dirty="0"/>
                  <a:t>.</a:t>
                </a:r>
              </a:p>
              <a:p>
                <a:r>
                  <a:rPr lang="en-US" dirty="0"/>
                  <a:t>And a </a:t>
                </a:r>
                <a:r>
                  <a:rPr lang="en-US" b="1" dirty="0">
                    <a:solidFill>
                      <a:srgbClr val="0070C0"/>
                    </a:solidFill>
                  </a:rPr>
                  <a:t>new</a:t>
                </a:r>
                <a:r>
                  <a:rPr lang="en-US" dirty="0"/>
                  <a:t> </a:t>
                </a:r>
                <a:r>
                  <a:rPr lang="en-US" b="1" dirty="0">
                    <a:solidFill>
                      <a:srgbClr val="0070C0"/>
                    </a:solidFill>
                  </a:rPr>
                  <a:t>state</a:t>
                </a:r>
                <a:r>
                  <a:rPr lang="en-US" dirty="0"/>
                  <a:t>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dirty="0"/>
                  <a:t> is produced.</a:t>
                </a:r>
                <a:endParaRPr lang="en-GB" dirty="0"/>
              </a:p>
            </p:txBody>
          </p:sp>
        </mc:Choice>
        <mc:Fallback xmlns="">
          <p:sp>
            <p:nvSpPr>
              <p:cNvPr id="6" name="Content Placeholder 5">
                <a:extLst>
                  <a:ext uri="{FF2B5EF4-FFF2-40B4-BE49-F238E27FC236}">
                    <a16:creationId xmlns:a16="http://schemas.microsoft.com/office/drawing/2014/main" id="{5726A3F2-1F1B-4E81-A17A-82DB02D37DA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0570B7E2-C3F7-4D96-978A-C03D50E7930E}"/>
                  </a:ext>
                </a:extLst>
              </p:cNvPr>
              <p:cNvGraphicFramePr/>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Diagram 10">
                <a:extLst>
                  <a:ext uri="{FF2B5EF4-FFF2-40B4-BE49-F238E27FC236}">
                    <a16:creationId xmlns:a16="http://schemas.microsoft.com/office/drawing/2014/main" id="{0570B7E2-C3F7-4D96-978A-C03D50E7930E}"/>
                  </a:ext>
                </a:extLst>
              </p:cNvPr>
              <p:cNvGraphicFramePr/>
              <p:nvPr>
                <p:extLst>
                  <p:ext uri="{D42A27DB-BD31-4B8C-83A1-F6EECF244321}">
                    <p14:modId xmlns:p14="http://schemas.microsoft.com/office/powerpoint/2010/main" val="929754097"/>
                  </p:ext>
                </p:extLst>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896796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Exploration and exploitation tradeoff</a:t>
            </a:r>
            <a:endParaRPr lang="en-GB" dirty="0"/>
          </a:p>
        </p:txBody>
      </p:sp>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Definition (</a:t>
            </a:r>
            <a:r>
              <a:rPr lang="en-US" b="1" dirty="0">
                <a:solidFill>
                  <a:srgbClr val="00B050"/>
                </a:solidFill>
              </a:rPr>
              <a:t>exploration </a:t>
            </a:r>
            <a:r>
              <a:rPr lang="en-US" b="1" dirty="0"/>
              <a:t>and</a:t>
            </a:r>
            <a:r>
              <a:rPr lang="en-US" b="1" dirty="0">
                <a:solidFill>
                  <a:srgbClr val="00B050"/>
                </a:solidFill>
              </a:rPr>
              <a:t> exploitation</a:t>
            </a:r>
            <a:r>
              <a:rPr lang="en-US" b="1" dirty="0"/>
              <a:t>):</a:t>
            </a:r>
          </a:p>
          <a:p>
            <a:pPr marL="0" indent="0">
              <a:buNone/>
            </a:pPr>
            <a:r>
              <a:rPr lang="en-US" dirty="0"/>
              <a:t>The phase during which, you try out things to acquire knowledge about the problem is called </a:t>
            </a:r>
            <a:r>
              <a:rPr lang="en-US" b="1" dirty="0">
                <a:solidFill>
                  <a:srgbClr val="00B050"/>
                </a:solidFill>
              </a:rPr>
              <a:t>exploration</a:t>
            </a:r>
            <a:r>
              <a:rPr lang="en-US" dirty="0"/>
              <a:t>.</a:t>
            </a:r>
          </a:p>
          <a:p>
            <a:pPr marL="0" indent="0">
              <a:buNone/>
            </a:pPr>
            <a:r>
              <a:rPr lang="en-US" dirty="0"/>
              <a:t>The second phase, where you rely on your acquired knowledge, and play what you feel is the best move, is called </a:t>
            </a:r>
            <a:r>
              <a:rPr lang="en-US" b="1" dirty="0">
                <a:solidFill>
                  <a:srgbClr val="00B050"/>
                </a:solidFill>
              </a:rPr>
              <a:t>exploitation</a:t>
            </a:r>
            <a:r>
              <a:rPr lang="en-US" dirty="0"/>
              <a:t>.</a:t>
            </a:r>
            <a:endParaRPr lang="en-GB" dirty="0"/>
          </a:p>
        </p:txBody>
      </p:sp>
      <p:sp>
        <p:nvSpPr>
          <p:cNvPr id="2" name="Content Placeholder 1">
            <a:extLst>
              <a:ext uri="{FF2B5EF4-FFF2-40B4-BE49-F238E27FC236}">
                <a16:creationId xmlns:a16="http://schemas.microsoft.com/office/drawing/2014/main" id="{925007E7-BF0E-4DC0-9114-93587172962D}"/>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b="1" dirty="0"/>
              <a:t>Definition (</a:t>
            </a:r>
            <a:r>
              <a:rPr lang="en-US" b="1" dirty="0">
                <a:solidFill>
                  <a:srgbClr val="00B050"/>
                </a:solidFill>
              </a:rPr>
              <a:t>exploration vs. exploitation tradeoff</a:t>
            </a:r>
            <a:r>
              <a:rPr lang="en-US" b="1" dirty="0"/>
              <a:t>):</a:t>
            </a:r>
          </a:p>
          <a:p>
            <a:pPr marL="0" indent="0">
              <a:buNone/>
            </a:pPr>
            <a:r>
              <a:rPr lang="en-US" dirty="0"/>
              <a:t>A good RL-based AI, needs to smartly combine </a:t>
            </a:r>
            <a:r>
              <a:rPr lang="en-US" b="1" dirty="0">
                <a:solidFill>
                  <a:srgbClr val="00B050"/>
                </a:solidFill>
              </a:rPr>
              <a:t>exploration</a:t>
            </a:r>
            <a:r>
              <a:rPr lang="en-US" dirty="0"/>
              <a:t> and </a:t>
            </a:r>
            <a:r>
              <a:rPr lang="en-US" b="1" dirty="0">
                <a:solidFill>
                  <a:srgbClr val="00B050"/>
                </a:solidFill>
              </a:rPr>
              <a:t>exploitation </a:t>
            </a:r>
            <a:r>
              <a:rPr lang="en-US" dirty="0"/>
              <a:t>phases.</a:t>
            </a:r>
          </a:p>
          <a:p>
            <a:r>
              <a:rPr lang="en-US" b="1" dirty="0"/>
              <a:t>Too much exploration? </a:t>
            </a:r>
            <a:r>
              <a:rPr lang="en-US" dirty="0"/>
              <a:t>You have wasted coins trying out bad machines.</a:t>
            </a:r>
          </a:p>
          <a:p>
            <a:r>
              <a:rPr lang="en-US" b="1" dirty="0"/>
              <a:t>No enough exploration? </a:t>
            </a:r>
            <a:r>
              <a:rPr lang="en-US" dirty="0"/>
              <a:t>You might end up choosing the wrong machine as the “best” one.</a:t>
            </a:r>
          </a:p>
          <a:p>
            <a:pPr marL="0" indent="0">
              <a:buNone/>
            </a:pPr>
            <a:endParaRPr lang="en-GB" dirty="0"/>
          </a:p>
        </p:txBody>
      </p:sp>
    </p:spTree>
    <p:extLst>
      <p:ext uri="{BB962C8B-B14F-4D97-AF65-F5344CB8AC3E}">
        <p14:creationId xmlns:p14="http://schemas.microsoft.com/office/powerpoint/2010/main" val="195042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t>
            </a:r>
            <a:r>
              <a:rPr lang="en-US" b="1" dirty="0"/>
              <a:t>Deep Q Learning</a:t>
            </a:r>
            <a:r>
              <a:rPr lang="en-US" dirty="0"/>
              <a:t>? And which problem does it address?</a:t>
            </a:r>
          </a:p>
          <a:p>
            <a:pPr marL="514350" indent="-514350">
              <a:buFont typeface="+mj-lt"/>
              <a:buAutoNum type="arabicPeriod"/>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22119460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t>
            </a:r>
            <a:r>
              <a:rPr lang="en-US" dirty="0" err="1"/>
              <a:t>TheBibleOfRL</a:t>
            </a:r>
            <a:r>
              <a:rPr lang="en-US" dirty="0"/>
              <a:t>] R. </a:t>
            </a:r>
            <a:r>
              <a:rPr lang="en-US" b="1" dirty="0">
                <a:solidFill>
                  <a:schemeClr val="accent2">
                    <a:lumMod val="50000"/>
                  </a:schemeClr>
                </a:solidFill>
              </a:rPr>
              <a:t>Sutton</a:t>
            </a:r>
            <a:r>
              <a:rPr lang="en-US" dirty="0"/>
              <a:t> et al., “Reinforcement learning: An Introduction, 2nd edition”, 2018.</a:t>
            </a:r>
            <a:br>
              <a:rPr lang="en-US" dirty="0"/>
            </a:br>
            <a:r>
              <a:rPr lang="en-US" dirty="0">
                <a:hlinkClick r:id="rId2"/>
              </a:rPr>
              <a:t>http://www.incompleteideas.net/book/RLbook2020.pdf</a:t>
            </a:r>
            <a:endParaRPr lang="en-US" dirty="0"/>
          </a:p>
          <a:p>
            <a:r>
              <a:rPr lang="en-US" dirty="0"/>
              <a:t>[Mnih2018] </a:t>
            </a:r>
            <a:r>
              <a:rPr lang="en-US" b="1" dirty="0" err="1">
                <a:solidFill>
                  <a:schemeClr val="accent2">
                    <a:lumMod val="50000"/>
                  </a:schemeClr>
                </a:solidFill>
              </a:rPr>
              <a:t>Mnih</a:t>
            </a:r>
            <a:r>
              <a:rPr lang="en-US" dirty="0"/>
              <a:t> et al., “Playing Atari with Deep Reinforcement Learning”, 2018.</a:t>
            </a:r>
            <a:br>
              <a:rPr lang="en-US" dirty="0"/>
            </a:br>
            <a:r>
              <a:rPr lang="en-US" dirty="0">
                <a:hlinkClick r:id="rId3"/>
              </a:rPr>
              <a:t>https://arxiv.org/abs/1312.5602</a:t>
            </a:r>
            <a:endParaRPr lang="en-US" dirty="0"/>
          </a:p>
          <a:p>
            <a:r>
              <a:rPr lang="en-US" dirty="0"/>
              <a:t>The </a:t>
            </a:r>
            <a:r>
              <a:rPr lang="en-US" b="1" dirty="0" err="1">
                <a:solidFill>
                  <a:schemeClr val="accent2">
                    <a:lumMod val="50000"/>
                  </a:schemeClr>
                </a:solidFill>
              </a:rPr>
              <a:t>BostonDynamics</a:t>
            </a:r>
            <a:r>
              <a:rPr lang="en-US" dirty="0"/>
              <a:t> blog (some more robots updates!)</a:t>
            </a:r>
            <a:br>
              <a:rPr lang="en-US" dirty="0"/>
            </a:br>
            <a:r>
              <a:rPr lang="en-US" dirty="0">
                <a:hlinkClick r:id="rId4"/>
              </a:rPr>
              <a:t>https://blog.bostondynamics.com/</a:t>
            </a:r>
            <a:endParaRPr lang="en-US" dirty="0"/>
          </a:p>
          <a:p>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247371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Richard </a:t>
            </a:r>
            <a:r>
              <a:rPr lang="en-GB" b="1" dirty="0">
                <a:solidFill>
                  <a:schemeClr val="accent2">
                    <a:lumMod val="50000"/>
                  </a:schemeClr>
                </a:solidFill>
              </a:rPr>
              <a:t>Sutton</a:t>
            </a:r>
            <a:r>
              <a:rPr lang="en-GB" b="1" dirty="0"/>
              <a:t>: Professor </a:t>
            </a:r>
            <a:r>
              <a:rPr lang="en-GB" dirty="0"/>
              <a:t>at</a:t>
            </a:r>
            <a:r>
              <a:rPr lang="en-GB" b="1" dirty="0"/>
              <a:t> University of Alberta, </a:t>
            </a:r>
            <a:r>
              <a:rPr lang="en-US" dirty="0"/>
              <a:t>also </a:t>
            </a:r>
            <a:r>
              <a:rPr lang="en-US" b="1" dirty="0"/>
              <a:t>DeepMind</a:t>
            </a:r>
            <a:r>
              <a:rPr lang="en-US" dirty="0"/>
              <a:t>.</a:t>
            </a:r>
            <a:br>
              <a:rPr lang="en-US" dirty="0"/>
            </a:br>
            <a:r>
              <a:rPr lang="en-US" dirty="0"/>
              <a:t>Co-author of the Bible of RL (possibly most influential professor in the field of RL).</a:t>
            </a:r>
            <a:br>
              <a:rPr lang="en-US" dirty="0"/>
            </a:br>
            <a:r>
              <a:rPr lang="en-US" dirty="0">
                <a:hlinkClick r:id="rId2"/>
              </a:rPr>
              <a:t>https://scholar.google.ca/citations?user=6m4wv6gAAAAJ&amp;hl=en</a:t>
            </a:r>
            <a:br>
              <a:rPr lang="en-US" dirty="0"/>
            </a:br>
            <a:r>
              <a:rPr lang="en-US" dirty="0">
                <a:hlinkClick r:id="rId3"/>
              </a:rPr>
              <a:t>https://www.ualberta.ca/admissions-programs/online-courses/reinforcement-learning/index.html</a:t>
            </a:r>
            <a:br>
              <a:rPr lang="en-US" dirty="0"/>
            </a:br>
            <a:r>
              <a:rPr lang="en-US" dirty="0">
                <a:hlinkClick r:id="rId4"/>
              </a:rPr>
              <a:t>http://www.incompleteideas.net/book/RLbook2020.pdf</a:t>
            </a:r>
            <a:endParaRPr lang="en-US" dirty="0"/>
          </a:p>
          <a:p>
            <a:r>
              <a:rPr lang="en-GB" b="1" dirty="0"/>
              <a:t>Andrew </a:t>
            </a:r>
            <a:r>
              <a:rPr lang="en-GB" b="1" dirty="0" err="1">
                <a:solidFill>
                  <a:schemeClr val="accent2">
                    <a:lumMod val="50000"/>
                  </a:schemeClr>
                </a:solidFill>
              </a:rPr>
              <a:t>Barto</a:t>
            </a:r>
            <a:r>
              <a:rPr lang="en-GB" b="1" dirty="0"/>
              <a:t>: Professor</a:t>
            </a:r>
            <a:r>
              <a:rPr lang="en-GB" dirty="0"/>
              <a:t> at </a:t>
            </a:r>
            <a:r>
              <a:rPr lang="en-GB" b="1" dirty="0"/>
              <a:t>University</a:t>
            </a:r>
            <a:r>
              <a:rPr lang="en-GB" dirty="0"/>
              <a:t> </a:t>
            </a:r>
            <a:r>
              <a:rPr lang="en-GB" b="1" dirty="0"/>
              <a:t>of</a:t>
            </a:r>
            <a:r>
              <a:rPr lang="en-GB" dirty="0"/>
              <a:t> </a:t>
            </a:r>
            <a:r>
              <a:rPr lang="en-GB" b="1" dirty="0" err="1"/>
              <a:t>Massachussets</a:t>
            </a:r>
            <a:r>
              <a:rPr lang="en-GB" dirty="0"/>
              <a:t>. Co-author of the Bible of RL.</a:t>
            </a:r>
            <a:br>
              <a:rPr lang="en-GB" dirty="0"/>
            </a:br>
            <a:r>
              <a:rPr lang="en-GB" dirty="0">
                <a:hlinkClick r:id="rId5"/>
              </a:rPr>
              <a:t>https://people.cs.umass.edu/~barto/</a:t>
            </a:r>
            <a:br>
              <a:rPr lang="en-GB" dirty="0"/>
            </a:br>
            <a:r>
              <a:rPr lang="en-GB" dirty="0">
                <a:hlinkClick r:id="rId6"/>
              </a:rPr>
              <a:t>https://scholar.google.com/citations?user=CMIgrCgAAAAJ&amp;hl=en</a:t>
            </a:r>
            <a:endParaRPr lang="en-GB" dirty="0"/>
          </a:p>
        </p:txBody>
      </p:sp>
    </p:spTree>
    <p:extLst>
      <p:ext uri="{BB962C8B-B14F-4D97-AF65-F5344CB8AC3E}">
        <p14:creationId xmlns:p14="http://schemas.microsoft.com/office/powerpoint/2010/main" val="2875178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David </a:t>
            </a:r>
            <a:r>
              <a:rPr lang="en-GB" b="1" dirty="0">
                <a:solidFill>
                  <a:schemeClr val="accent2">
                    <a:lumMod val="50000"/>
                  </a:schemeClr>
                </a:solidFill>
              </a:rPr>
              <a:t>Sliver</a:t>
            </a:r>
            <a:r>
              <a:rPr lang="en-GB" b="1" dirty="0"/>
              <a:t>: </a:t>
            </a:r>
            <a:r>
              <a:rPr lang="en-GB" b="1" dirty="0" err="1"/>
              <a:t>Reasearcher</a:t>
            </a:r>
            <a:r>
              <a:rPr lang="en-GB" b="1" dirty="0"/>
              <a:t> </a:t>
            </a:r>
            <a:r>
              <a:rPr lang="en-GB" dirty="0"/>
              <a:t>at </a:t>
            </a:r>
            <a:r>
              <a:rPr lang="en-GB" b="1" dirty="0"/>
              <a:t>DeepMind, Adjunct Professor</a:t>
            </a:r>
            <a:r>
              <a:rPr lang="en-GB" dirty="0"/>
              <a:t> at </a:t>
            </a:r>
            <a:r>
              <a:rPr lang="en-GB" b="1" dirty="0"/>
              <a:t>University College London </a:t>
            </a:r>
            <a:r>
              <a:rPr lang="en-GB" dirty="0"/>
              <a:t>(?). Inventor of Alpha GO AIs, has a fantastic course on RL as well.</a:t>
            </a:r>
            <a:br>
              <a:rPr lang="en-GB" dirty="0"/>
            </a:br>
            <a:r>
              <a:rPr lang="en-US" dirty="0">
                <a:hlinkClick r:id="rId2"/>
              </a:rPr>
              <a:t>https://www.davidsilver.uk/</a:t>
            </a:r>
            <a:br>
              <a:rPr lang="en-US" dirty="0"/>
            </a:br>
            <a:r>
              <a:rPr lang="en-US" dirty="0">
                <a:hlinkClick r:id="rId3"/>
              </a:rPr>
              <a:t>https://scholar.google.com/citations?user=-8DNE4UAAAAJ&amp;hl=en</a:t>
            </a:r>
            <a:br>
              <a:rPr lang="en-US" dirty="0"/>
            </a:br>
            <a:r>
              <a:rPr lang="en-US" dirty="0">
                <a:hlinkClick r:id="rId4"/>
              </a:rPr>
              <a:t>https://www.davidsilver.uk/teaching/</a:t>
            </a:r>
            <a:endParaRPr lang="en-US" b="1" dirty="0"/>
          </a:p>
          <a:p>
            <a:r>
              <a:rPr lang="en-GB" b="1" dirty="0" err="1"/>
              <a:t>Volodymir</a:t>
            </a:r>
            <a:r>
              <a:rPr lang="en-GB" b="1" dirty="0"/>
              <a:t> </a:t>
            </a:r>
            <a:r>
              <a:rPr lang="en-GB" b="1" dirty="0" err="1">
                <a:solidFill>
                  <a:schemeClr val="accent2">
                    <a:lumMod val="50000"/>
                  </a:schemeClr>
                </a:solidFill>
              </a:rPr>
              <a:t>Mnih</a:t>
            </a:r>
            <a:r>
              <a:rPr lang="en-GB" b="1" dirty="0"/>
              <a:t>: </a:t>
            </a:r>
            <a:r>
              <a:rPr lang="en-GB" b="1" dirty="0" err="1"/>
              <a:t>Reasearcher</a:t>
            </a:r>
            <a:r>
              <a:rPr lang="en-GB" b="1" dirty="0"/>
              <a:t> </a:t>
            </a:r>
            <a:r>
              <a:rPr lang="en-GB" dirty="0"/>
              <a:t>at </a:t>
            </a:r>
            <a:r>
              <a:rPr lang="en-GB" b="1" dirty="0"/>
              <a:t>DeepMind.</a:t>
            </a:r>
            <a:br>
              <a:rPr lang="en-GB" b="1" dirty="0"/>
            </a:br>
            <a:r>
              <a:rPr lang="en-GB" dirty="0">
                <a:hlinkClick r:id="rId5"/>
              </a:rPr>
              <a:t>http://www.cs.toronto.edu/~vmnih</a:t>
            </a:r>
            <a:br>
              <a:rPr lang="en-GB" dirty="0"/>
            </a:br>
            <a:r>
              <a:rPr lang="en-GB" dirty="0">
                <a:hlinkClick r:id="rId6"/>
              </a:rPr>
              <a:t>https://scholar.google.com/citations?user=rLdfJ1gAAAAJ&amp;hl=en</a:t>
            </a:r>
            <a:br>
              <a:rPr lang="en-GB" b="1" dirty="0"/>
            </a:br>
            <a:endParaRPr lang="en-GB" dirty="0"/>
          </a:p>
        </p:txBody>
      </p:sp>
    </p:spTree>
    <p:extLst>
      <p:ext uri="{BB962C8B-B14F-4D97-AF65-F5344CB8AC3E}">
        <p14:creationId xmlns:p14="http://schemas.microsoft.com/office/powerpoint/2010/main" val="232079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[AlphaGo] How AlphaGo was created using DL and RL.</a:t>
            </a:r>
            <a:br>
              <a:rPr lang="en-US" dirty="0"/>
            </a:br>
            <a:r>
              <a:rPr lang="en-US" dirty="0">
                <a:hlinkClick r:id="rId2"/>
              </a:rPr>
              <a:t>https://jonathan-hui.medium.com/alphago-zero-a-game-changer-14ef6e45eba5</a:t>
            </a:r>
            <a:endParaRPr lang="en-US" dirty="0"/>
          </a:p>
          <a:p>
            <a:r>
              <a:rPr lang="en-US" dirty="0"/>
              <a:t>Full Alpha Go movie on DeepMind’s </a:t>
            </a:r>
            <a:r>
              <a:rPr lang="en-US" dirty="0" err="1"/>
              <a:t>Youtube</a:t>
            </a:r>
            <a:r>
              <a:rPr lang="en-US" dirty="0"/>
              <a:t> channel. Award-winning movie, pretty cool.</a:t>
            </a:r>
            <a:br>
              <a:rPr lang="en-US" dirty="0"/>
            </a:br>
            <a:r>
              <a:rPr lang="en-US" dirty="0">
                <a:hlinkClick r:id="rId3"/>
              </a:rPr>
              <a:t>https://www.youtube.com/watch?v=WXuK6gekU1Y</a:t>
            </a:r>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41958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936BD2-3464-6ED2-B210-56A7DBBB478D}"/>
              </a:ext>
            </a:extLst>
          </p:cNvPr>
          <p:cNvSpPr>
            <a:spLocks noGrp="1"/>
          </p:cNvSpPr>
          <p:nvPr>
            <p:ph type="title"/>
          </p:nvPr>
        </p:nvSpPr>
        <p:spPr/>
        <p:txBody>
          <a:bodyPr/>
          <a:lstStyle/>
          <a:p>
            <a:r>
              <a:rPr lang="en-US" dirty="0"/>
              <a:t>Out-of-scope stuff: used to be the third lecture of RL, but no longer is…</a:t>
            </a:r>
            <a:endParaRPr lang="en-GB" dirty="0"/>
          </a:p>
        </p:txBody>
      </p:sp>
      <p:sp>
        <p:nvSpPr>
          <p:cNvPr id="6" name="Text Placeholder 5">
            <a:extLst>
              <a:ext uri="{FF2B5EF4-FFF2-40B4-BE49-F238E27FC236}">
                <a16:creationId xmlns:a16="http://schemas.microsoft.com/office/drawing/2014/main" id="{295CDEAC-03F9-B0B7-6C14-337365426215}"/>
              </a:ext>
            </a:extLst>
          </p:cNvPr>
          <p:cNvSpPr>
            <a:spLocks noGrp="1"/>
          </p:cNvSpPr>
          <p:nvPr>
            <p:ph type="body" idx="1"/>
          </p:nvPr>
        </p:nvSpPr>
        <p:spPr/>
        <p:txBody>
          <a:bodyPr/>
          <a:lstStyle/>
          <a:p>
            <a:r>
              <a:rPr lang="en-US" dirty="0"/>
              <a:t>In case you are curious about more </a:t>
            </a:r>
            <a:r>
              <a:rPr lang="en-US"/>
              <a:t>advanced concepts in RL!</a:t>
            </a:r>
            <a:endParaRPr lang="en-GB"/>
          </a:p>
        </p:txBody>
      </p:sp>
    </p:spTree>
    <p:extLst>
      <p:ext uri="{BB962C8B-B14F-4D97-AF65-F5344CB8AC3E}">
        <p14:creationId xmlns:p14="http://schemas.microsoft.com/office/powerpoint/2010/main" val="7074975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p:txBody>
      </p:sp>
    </p:spTree>
    <p:extLst>
      <p:ext uri="{BB962C8B-B14F-4D97-AF65-F5344CB8AC3E}">
        <p14:creationId xmlns:p14="http://schemas.microsoft.com/office/powerpoint/2010/main" val="16086462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6" name="Picture 5">
            <a:extLst>
              <a:ext uri="{FF2B5EF4-FFF2-40B4-BE49-F238E27FC236}">
                <a16:creationId xmlns:a16="http://schemas.microsoft.com/office/drawing/2014/main" id="{8E4F0CA5-A0A7-4E49-BA6A-783C864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10639855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0CC65-3775-434C-A483-0EFCD6651D4B}"/>
              </a:ext>
            </a:extLst>
          </p:cNvPr>
          <p:cNvSpPr>
            <a:spLocks noGrp="1"/>
          </p:cNvSpPr>
          <p:nvPr>
            <p:ph type="title"/>
          </p:nvPr>
        </p:nvSpPr>
        <p:spPr/>
        <p:txBody>
          <a:bodyPr/>
          <a:lstStyle/>
          <a:p>
            <a:r>
              <a:rPr lang="en-US" dirty="0"/>
              <a:t>A second toy problem</a:t>
            </a:r>
            <a:endParaRPr lang="en-GB" dirty="0"/>
          </a:p>
        </p:txBody>
      </p:sp>
      <p:sp>
        <p:nvSpPr>
          <p:cNvPr id="6" name="Text Placeholder 5">
            <a:extLst>
              <a:ext uri="{FF2B5EF4-FFF2-40B4-BE49-F238E27FC236}">
                <a16:creationId xmlns:a16="http://schemas.microsoft.com/office/drawing/2014/main" id="{BFE80155-9B2A-4B7A-9C2F-70C57C00E340}"/>
              </a:ext>
            </a:extLst>
          </p:cNvPr>
          <p:cNvSpPr>
            <a:spLocks noGrp="1"/>
          </p:cNvSpPr>
          <p:nvPr>
            <p:ph type="body" idx="1"/>
          </p:nvPr>
        </p:nvSpPr>
        <p:spPr/>
        <p:txBody>
          <a:bodyPr/>
          <a:lstStyle/>
          <a:p>
            <a:r>
              <a:rPr lang="en-US" dirty="0"/>
              <a:t>The Maze problem</a:t>
            </a:r>
            <a:endParaRPr lang="en-GB" dirty="0"/>
          </a:p>
        </p:txBody>
      </p:sp>
    </p:spTree>
    <p:extLst>
      <p:ext uri="{BB962C8B-B14F-4D97-AF65-F5344CB8AC3E}">
        <p14:creationId xmlns:p14="http://schemas.microsoft.com/office/powerpoint/2010/main" val="23320890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pPr marL="0" indent="0">
              <a:buNone/>
            </a:pPr>
            <a:endParaRPr lang="en-GB" b="1" dirty="0"/>
          </a:p>
        </p:txBody>
      </p:sp>
    </p:spTree>
    <p:extLst>
      <p:ext uri="{BB962C8B-B14F-4D97-AF65-F5344CB8AC3E}">
        <p14:creationId xmlns:p14="http://schemas.microsoft.com/office/powerpoint/2010/main" val="30022710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0515600" cy="5032375"/>
          </a:xfrm>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endParaRPr lang="en-GB" b="1" dirty="0"/>
          </a:p>
        </p:txBody>
      </p:sp>
    </p:spTree>
    <p:extLst>
      <p:ext uri="{BB962C8B-B14F-4D97-AF65-F5344CB8AC3E}">
        <p14:creationId xmlns:p14="http://schemas.microsoft.com/office/powerpoint/2010/main" val="32413010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1114314" cy="5032375"/>
          </a:xfrm>
        </p:spPr>
        <p:txBody>
          <a:bodyPr>
            <a:normAutofit/>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p:spTree>
    <p:extLst>
      <p:ext uri="{BB962C8B-B14F-4D97-AF65-F5344CB8AC3E}">
        <p14:creationId xmlns:p14="http://schemas.microsoft.com/office/powerpoint/2010/main" val="401526676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Q and V functions can still be learned from experience, but their Bellman equations change slightly, to account for the stochasticity.</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Q and V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(partially observable Markov Decision Process):</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xmlns="">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extLst>
              <p:ext uri="{D42A27DB-BD31-4B8C-83A1-F6EECF244321}">
                <p14:modId xmlns:p14="http://schemas.microsoft.com/office/powerpoint/2010/main" val="1244866032"/>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(partially observable Markov Decision Process):</a:t>
            </a:r>
          </a:p>
          <a:p>
            <a:pPr marL="0" indent="0">
              <a:buNone/>
            </a:pPr>
            <a:r>
              <a:rPr lang="en-US" dirty="0"/>
              <a:t>The agent then decides on an observation made of the actual (hidden) state.</a:t>
            </a:r>
          </a:p>
          <a:p>
            <a:pPr marL="0" indent="0">
              <a:buNone/>
            </a:pPr>
            <a:r>
              <a:rPr lang="en-US" dirty="0"/>
              <a:t>This is called a </a:t>
            </a:r>
            <a:r>
              <a:rPr lang="en-US" b="1" dirty="0"/>
              <a:t>partially observable Markov Decision Process</a:t>
            </a:r>
            <a:r>
              <a:rPr lang="en-US" dirty="0"/>
              <a:t>.</a:t>
            </a:r>
          </a:p>
          <a:p>
            <a:pPr marL="0" indent="0">
              <a:buNone/>
            </a:pPr>
            <a:r>
              <a:rPr lang="en-US" dirty="0"/>
              <a:t>Agent will have to learn to observe on top of acting properly (e.g. card game, with </a:t>
            </a:r>
            <a:r>
              <a:rPr lang="en-US"/>
              <a:t>opponent hiding his/her hand).</a:t>
            </a:r>
            <a:endParaRPr lang="en-US" dirty="0"/>
          </a:p>
        </p:txBody>
      </p:sp>
      <p:graphicFrame>
        <p:nvGraphicFramePr>
          <p:cNvPr id="5" name="Diagram 4">
            <a:extLst>
              <a:ext uri="{FF2B5EF4-FFF2-40B4-BE49-F238E27FC236}">
                <a16:creationId xmlns:a16="http://schemas.microsoft.com/office/drawing/2014/main" id="{A9114161-4E15-4F55-BBFE-FA3AF244AE9F}"/>
              </a:ext>
            </a:extLst>
          </p:cNvPr>
          <p:cNvGraphicFramePr/>
          <p:nvPr>
            <p:extLst>
              <p:ext uri="{D42A27DB-BD31-4B8C-83A1-F6EECF244321}">
                <p14:modId xmlns:p14="http://schemas.microsoft.com/office/powerpoint/2010/main" val="2900335237"/>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p:txBody>
          <a:bodyPr/>
          <a:lstStyle/>
          <a:p>
            <a:pPr marL="0" indent="0">
              <a:buNone/>
            </a:pPr>
            <a:r>
              <a:rPr lang="en-US" dirty="0"/>
              <a:t>Let us consider the maze problem, described on the right.</a:t>
            </a:r>
          </a:p>
          <a:p>
            <a:pPr marL="0" indent="0">
              <a:buNone/>
            </a:pPr>
            <a:endParaRPr lang="en-US" dirty="0"/>
          </a:p>
          <a:p>
            <a:pPr marL="0" indent="0">
              <a:buNone/>
            </a:pPr>
            <a:r>
              <a:rPr lang="en-US" dirty="0"/>
              <a:t>The objective is</a:t>
            </a:r>
          </a:p>
          <a:p>
            <a:r>
              <a:rPr lang="en-US" dirty="0"/>
              <a:t>to find the shortest path between the start and goal squares,</a:t>
            </a:r>
          </a:p>
          <a:p>
            <a:r>
              <a:rPr lang="en-US" dirty="0"/>
              <a:t>without any knowledge of what the maze is beforehand.</a:t>
            </a:r>
            <a:endParaRPr lang="en-GB" dirty="0"/>
          </a:p>
        </p:txBody>
      </p:sp>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2"/>
          <a:srcRect l="56987" t="37128" r="29679" b="28080"/>
          <a:stretch/>
        </p:blipFill>
        <p:spPr>
          <a:xfrm>
            <a:off x="6293873" y="1477108"/>
            <a:ext cx="5898127" cy="4809513"/>
          </a:xfrm>
          <a:prstGeom prst="rect">
            <a:avLst/>
          </a:prstGeom>
        </p:spPr>
      </p:pic>
      <p:sp>
        <p:nvSpPr>
          <p:cNvPr id="3" name="Freeform: Shape 2">
            <a:extLst>
              <a:ext uri="{FF2B5EF4-FFF2-40B4-BE49-F238E27FC236}">
                <a16:creationId xmlns:a16="http://schemas.microsoft.com/office/drawing/2014/main" id="{F0C676E3-10AB-4169-8F0C-E6860CFCAE62}"/>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85872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extLst>
              <p:ext uri="{D42A27DB-BD31-4B8C-83A1-F6EECF244321}">
                <p14:modId xmlns:p14="http://schemas.microsoft.com/office/powerpoint/2010/main" val="1190690084"/>
              </p:ext>
            </p:extLst>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2D962526-0788-4AB5-AF2D-218DB6FDD081}"/>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051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𝟏</m:t>
                        </m:r>
                      </m:sub>
                    </m:sSub>
                  </m:oMath>
                </a14:m>
                <a:r>
                  <a:rPr lang="en-GB" dirty="0"/>
                  <a:t>.</a:t>
                </a:r>
              </a:p>
              <a:p>
                <a:endParaRPr lang="en-GB" dirty="0"/>
              </a:p>
              <a:p>
                <a:pPr marL="0" indent="0">
                  <a:buNone/>
                </a:pPr>
                <a:r>
                  <a:rPr lang="en-GB" b="1" dirty="0"/>
                  <a:t>Action space:</a:t>
                </a:r>
              </a:p>
              <a:p>
                <a:r>
                  <a:rPr lang="en-GB" dirty="0"/>
                  <a:t>In every position of the maze, four </a:t>
                </a:r>
                <a:r>
                  <a:rPr lang="en-GB" b="1" dirty="0">
                    <a:solidFill>
                      <a:srgbClr val="7030A0"/>
                    </a:solidFill>
                  </a:rPr>
                  <a:t>actions</a:t>
                </a:r>
                <a:r>
                  <a:rPr lang="en-GB" dirty="0"/>
                  <a:t> are possible</a:t>
                </a:r>
              </a:p>
              <a:p>
                <a:pPr marL="0" indent="0">
                  <a:buNone/>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𝑵𝒐𝒓𝒕𝒉</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𝑺𝒐𝒖𝒕𝒉</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𝑬𝒂𝒔𝒕</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𝑾𝒆𝒔𝒕</m:t>
                      </m:r>
                      <m:r>
                        <a:rPr lang="en-US" b="1" i="1" smtClean="0">
                          <a:solidFill>
                            <a:srgbClr val="7030A0"/>
                          </a:solidFill>
                          <a:latin typeface="Cambria Math" panose="02040503050406030204" pitchFamily="18" charset="0"/>
                        </a:rPr>
                        <m:t>}</m:t>
                      </m:r>
                    </m:oMath>
                  </m:oMathPara>
                </a14:m>
                <a:endParaRPr lang="en-GB" b="1" dirty="0">
                  <a:solidFill>
                    <a:srgbClr val="7030A0"/>
                  </a:solidFill>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470600CC-60FA-4898-9095-8D76FCE0C517}"/>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89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5582</TotalTime>
  <Words>5332</Words>
  <Application>Microsoft Office PowerPoint</Application>
  <PresentationFormat>Widescreen</PresentationFormat>
  <Paragraphs>437</Paragraphs>
  <Slides>71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Calibri Light</vt:lpstr>
      <vt:lpstr>Cambria Math</vt:lpstr>
      <vt:lpstr>Office Theme</vt:lpstr>
      <vt:lpstr>50.039 Theory and Practice of Deep Learning W11S2 Introduction to Reinforcement Learning</vt:lpstr>
      <vt:lpstr>About this week (Week 11)</vt:lpstr>
      <vt:lpstr>About this week (Week 11)</vt:lpstr>
      <vt:lpstr>Reusing the RL formalism</vt:lpstr>
      <vt:lpstr>Exploration and exploitation tradeoff</vt:lpstr>
      <vt:lpstr>A second toy problem</vt:lpstr>
      <vt:lpstr>The maze problem</vt:lpstr>
      <vt:lpstr>The maze problem</vt:lpstr>
      <vt:lpstr>The maze problem</vt:lpstr>
      <vt:lpstr>The maze problem</vt:lpstr>
      <vt:lpstr>The maze problem</vt:lpstr>
      <vt:lpstr>The maze problem</vt:lpstr>
      <vt:lpstr>The maze problem</vt:lpstr>
      <vt:lpstr>Value function V</vt:lpstr>
      <vt:lpstr>Value function V</vt:lpstr>
      <vt:lpstr>Optimization with value function V</vt:lpstr>
      <vt:lpstr>The state-action function Q</vt:lpstr>
      <vt:lpstr>On the policy, V and Q functions relationship</vt:lpstr>
      <vt:lpstr>Defining a Q-table</vt:lpstr>
      <vt:lpstr>Updating the Q-table via exploration</vt:lpstr>
      <vt:lpstr>Updating the Q-table via exploration</vt:lpstr>
      <vt:lpstr>Updating the Q table via exploration</vt:lpstr>
      <vt:lpstr>Updating the Q table via exploration</vt:lpstr>
      <vt:lpstr>Updating the Q table via exploration</vt:lpstr>
      <vt:lpstr>Training an agent</vt:lpstr>
      <vt:lpstr>Training an agent</vt:lpstr>
      <vt:lpstr>Training an agent</vt:lpstr>
      <vt:lpstr>Training an agent</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Conclusion</vt:lpstr>
      <vt:lpstr>Learn more about these topics</vt:lpstr>
      <vt:lpstr>Learn more about these topics</vt:lpstr>
      <vt:lpstr>Learn more about these topics</vt:lpstr>
      <vt:lpstr>Learn more about these topics</vt:lpstr>
      <vt:lpstr>Out-of-scope stuff: used to be the third lecture of RL, but no longer is…</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From Deep Q learning to actor-critic</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2023-02-26T10:52:57Z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